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76" r:id="rId2"/>
    <p:sldId id="279" r:id="rId3"/>
    <p:sldId id="277" r:id="rId4"/>
    <p:sldId id="283" r:id="rId5"/>
    <p:sldId id="285" r:id="rId6"/>
    <p:sldId id="286" r:id="rId7"/>
    <p:sldId id="287" r:id="rId8"/>
    <p:sldId id="315" r:id="rId9"/>
    <p:sldId id="288" r:id="rId10"/>
    <p:sldId id="317" r:id="rId11"/>
    <p:sldId id="289" r:id="rId12"/>
    <p:sldId id="310" r:id="rId13"/>
    <p:sldId id="259" r:id="rId14"/>
    <p:sldId id="316" r:id="rId15"/>
    <p:sldId id="313" r:id="rId16"/>
    <p:sldId id="309" r:id="rId17"/>
    <p:sldId id="271" r:id="rId18"/>
    <p:sldId id="319" r:id="rId19"/>
    <p:sldId id="320" r:id="rId20"/>
    <p:sldId id="321" r:id="rId21"/>
    <p:sldId id="322" r:id="rId22"/>
    <p:sldId id="323" r:id="rId23"/>
    <p:sldId id="324" r:id="rId24"/>
    <p:sldId id="325" r:id="rId25"/>
    <p:sldId id="326" r:id="rId26"/>
    <p:sldId id="327" r:id="rId27"/>
    <p:sldId id="328" r:id="rId28"/>
    <p:sldId id="329" r:id="rId29"/>
    <p:sldId id="330" r:id="rId30"/>
    <p:sldId id="331" r:id="rId31"/>
    <p:sldId id="332" r:id="rId32"/>
    <p:sldId id="333" r:id="rId33"/>
    <p:sldId id="334" r:id="rId34"/>
    <p:sldId id="335" r:id="rId35"/>
    <p:sldId id="336" r:id="rId36"/>
    <p:sldId id="337" r:id="rId37"/>
    <p:sldId id="311" r:id="rId38"/>
    <p:sldId id="312"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ortada" id="{2EF4EF68-E425-4A8F-98C0-5D5CE06FAA50}">
          <p14:sldIdLst>
            <p14:sldId id="276"/>
            <p14:sldId id="279"/>
            <p14:sldId id="277"/>
            <p14:sldId id="283"/>
            <p14:sldId id="285"/>
            <p14:sldId id="286"/>
            <p14:sldId id="287"/>
            <p14:sldId id="315"/>
            <p14:sldId id="288"/>
            <p14:sldId id="317"/>
            <p14:sldId id="289"/>
            <p14:sldId id="310"/>
            <p14:sldId id="259"/>
            <p14:sldId id="316"/>
            <p14:sldId id="313"/>
            <p14:sldId id="309"/>
            <p14:sldId id="271"/>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Lst>
        </p14:section>
        <p14:section name="Índice" id="{11548DE4-16D3-4765-8B3D-8D1B9159AAC8}">
          <p14:sldIdLst>
            <p14:sldId id="311"/>
            <p14:sldId id="31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6DBC14-EEB0-BB78-9CE5-D24A341C5D1C}" v="460" dt="2021-02-10T16:03:13.395"/>
    <p1510:client id="{61E296AF-28FB-930A-4A26-6AB629EF3914}" v="142" dt="2021-01-25T13:03:04.014"/>
    <p1510:client id="{C7EE949D-2DBA-270B-9B95-3F2610C8838B}" v="3" dt="2021-02-17T08:52:43.689"/>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82" autoAdjust="0"/>
    <p:restoredTop sz="94660"/>
  </p:normalViewPr>
  <p:slideViewPr>
    <p:cSldViewPr snapToGrid="0">
      <p:cViewPr varScale="1">
        <p:scale>
          <a:sx n="73" d="100"/>
          <a:sy n="73" d="100"/>
        </p:scale>
        <p:origin x="72"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NULL"/><Relationship Id="rId1" Type="http://schemas.openxmlformats.org/officeDocument/2006/relationships/image" Target="../media/image36.png"/><Relationship Id="rId6" Type="http://schemas.openxmlformats.org/officeDocument/2006/relationships/image" Target="NULL"/><Relationship Id="rId5" Type="http://schemas.openxmlformats.org/officeDocument/2006/relationships/image" Target="../media/image38.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40.png"/></Relationships>
</file>

<file path=ppt/diagrams/_rels/data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image" Target="../media/image41.jpg"/><Relationship Id="rId4" Type="http://schemas.openxmlformats.org/officeDocument/2006/relationships/image" Target="../media/image44.jpg"/></Relationships>
</file>

<file path=ppt/diagrams/_rels/drawing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NULL"/><Relationship Id="rId1" Type="http://schemas.openxmlformats.org/officeDocument/2006/relationships/image" Target="../media/image36.png"/><Relationship Id="rId6" Type="http://schemas.openxmlformats.org/officeDocument/2006/relationships/image" Target="NULL"/><Relationship Id="rId5" Type="http://schemas.openxmlformats.org/officeDocument/2006/relationships/image" Target="../media/image38.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4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image" Target="../media/image41.jpg"/><Relationship Id="rId4" Type="http://schemas.openxmlformats.org/officeDocument/2006/relationships/image" Target="../media/image44.jp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672B03-59F9-49A3-A6E5-5CE9A34FE524}"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s-ES"/>
        </a:p>
      </dgm:t>
    </dgm:pt>
    <dgm:pt modelId="{3BEDC21B-741D-40E1-A0C3-D65DC22094F8}">
      <dgm:prSet phldrT="[Texto]" custT="1"/>
      <dgm:spPr/>
      <dgm:t>
        <a:bodyPr/>
        <a:lstStyle/>
        <a:p>
          <a:pPr>
            <a:lnSpc>
              <a:spcPct val="100000"/>
            </a:lnSpc>
          </a:pPr>
          <a:r>
            <a:rPr lang="es-ES" sz="1400" b="0" dirty="0">
              <a:solidFill>
                <a:schemeClr val="bg1"/>
              </a:solidFill>
              <a:latin typeface="Arial Rounded MT Bold"/>
            </a:rPr>
            <a:t>Desinfección por UV</a:t>
          </a:r>
        </a:p>
      </dgm:t>
    </dgm:pt>
    <dgm:pt modelId="{5A7FDD95-266B-4DF9-BDCD-A66D215DFF7C}" type="parTrans" cxnId="{41E49968-8896-4197-96A6-171425D8B5B0}">
      <dgm:prSet/>
      <dgm:spPr/>
      <dgm:t>
        <a:bodyPr/>
        <a:lstStyle/>
        <a:p>
          <a:endParaRPr lang="es-ES" sz="1400" b="0">
            <a:solidFill>
              <a:schemeClr val="bg1"/>
            </a:solidFill>
          </a:endParaRPr>
        </a:p>
      </dgm:t>
    </dgm:pt>
    <dgm:pt modelId="{FFC30BE9-7460-49A6-AECF-0A8203C1EBAA}" type="sibTrans" cxnId="{41E49968-8896-4197-96A6-171425D8B5B0}">
      <dgm:prSet/>
      <dgm:spPr/>
      <dgm:t>
        <a:bodyPr/>
        <a:lstStyle/>
        <a:p>
          <a:endParaRPr lang="es-ES" sz="1400" b="0">
            <a:solidFill>
              <a:schemeClr val="bg1"/>
            </a:solidFill>
          </a:endParaRPr>
        </a:p>
      </dgm:t>
    </dgm:pt>
    <dgm:pt modelId="{80D46461-2EAB-4DCD-B32E-0781386B4389}">
      <dgm:prSet phldrT="[Texto]" custT="1"/>
      <dgm:spPr/>
      <dgm:t>
        <a:bodyPr/>
        <a:lstStyle/>
        <a:p>
          <a:pPr>
            <a:lnSpc>
              <a:spcPct val="100000"/>
            </a:lnSpc>
          </a:pPr>
          <a:r>
            <a:rPr lang="es-ES" sz="1400" b="0" dirty="0">
              <a:solidFill>
                <a:schemeClr val="bg1"/>
              </a:solidFill>
              <a:latin typeface="Arial Rounded MT Bold"/>
            </a:rPr>
            <a:t>Seguridad</a:t>
          </a:r>
        </a:p>
      </dgm:t>
    </dgm:pt>
    <dgm:pt modelId="{E6B13D6E-AD8D-4CA0-9A83-D2C95AFAAEDC}" type="parTrans" cxnId="{A367688F-4467-438E-8E82-6D2AC112DF26}">
      <dgm:prSet/>
      <dgm:spPr/>
      <dgm:t>
        <a:bodyPr/>
        <a:lstStyle/>
        <a:p>
          <a:endParaRPr lang="es-ES" sz="1400" b="0">
            <a:solidFill>
              <a:schemeClr val="bg1"/>
            </a:solidFill>
          </a:endParaRPr>
        </a:p>
      </dgm:t>
    </dgm:pt>
    <dgm:pt modelId="{8FF523DC-0330-4383-96E9-0F2928C01745}" type="sibTrans" cxnId="{A367688F-4467-438E-8E82-6D2AC112DF26}">
      <dgm:prSet/>
      <dgm:spPr/>
      <dgm:t>
        <a:bodyPr/>
        <a:lstStyle/>
        <a:p>
          <a:endParaRPr lang="es-ES" sz="1400" b="0">
            <a:solidFill>
              <a:schemeClr val="bg1"/>
            </a:solidFill>
          </a:endParaRPr>
        </a:p>
      </dgm:t>
    </dgm:pt>
    <dgm:pt modelId="{FCD4DDE0-C8E7-4C90-9B30-65FA3EC3B487}">
      <dgm:prSet custT="1"/>
      <dgm:spPr/>
      <dgm:t>
        <a:bodyPr/>
        <a:lstStyle/>
        <a:p>
          <a:pPr>
            <a:lnSpc>
              <a:spcPct val="100000"/>
            </a:lnSpc>
          </a:pPr>
          <a:r>
            <a:rPr lang="es-ES" sz="1400" b="0" dirty="0">
              <a:solidFill>
                <a:schemeClr val="bg1"/>
              </a:solidFill>
              <a:latin typeface="Arial Rounded MT Bold"/>
            </a:rPr>
            <a:t>Casos prácticos</a:t>
          </a:r>
        </a:p>
      </dgm:t>
    </dgm:pt>
    <dgm:pt modelId="{C27A18E2-F838-43A8-BD7B-5958421F9A45}" type="parTrans" cxnId="{9507CD00-C6E5-440E-BC9F-9D77601E1A79}">
      <dgm:prSet/>
      <dgm:spPr/>
      <dgm:t>
        <a:bodyPr/>
        <a:lstStyle/>
        <a:p>
          <a:endParaRPr lang="es-ES" sz="1400" b="0">
            <a:solidFill>
              <a:schemeClr val="bg1"/>
            </a:solidFill>
          </a:endParaRPr>
        </a:p>
      </dgm:t>
    </dgm:pt>
    <dgm:pt modelId="{F3726B06-DF1A-4407-AA74-92FB96CA167B}" type="sibTrans" cxnId="{9507CD00-C6E5-440E-BC9F-9D77601E1A79}">
      <dgm:prSet/>
      <dgm:spPr/>
      <dgm:t>
        <a:bodyPr/>
        <a:lstStyle/>
        <a:p>
          <a:endParaRPr lang="es-ES" sz="1400" b="0">
            <a:solidFill>
              <a:schemeClr val="bg1"/>
            </a:solidFill>
          </a:endParaRPr>
        </a:p>
      </dgm:t>
    </dgm:pt>
    <dgm:pt modelId="{9EC697F0-F47D-4D83-A7B7-958124A6E60A}">
      <dgm:prSet phldr="0" custT="1"/>
      <dgm:spPr/>
      <dgm:t>
        <a:bodyPr/>
        <a:lstStyle/>
        <a:p>
          <a:pPr>
            <a:lnSpc>
              <a:spcPct val="100000"/>
            </a:lnSpc>
          </a:pPr>
          <a:r>
            <a:rPr lang="es-ES" sz="1400" b="0" dirty="0">
              <a:solidFill>
                <a:schemeClr val="bg1"/>
              </a:solidFill>
              <a:latin typeface="Arial Rounded MT Bold"/>
            </a:rPr>
            <a:t>Robótica autónoma</a:t>
          </a:r>
        </a:p>
      </dgm:t>
    </dgm:pt>
    <dgm:pt modelId="{00BD44DB-39B8-4350-BC23-D675B397723E}" type="parTrans" cxnId="{F0A4FDB0-4A90-453F-81BC-1EF27B9A56FD}">
      <dgm:prSet/>
      <dgm:spPr/>
      <dgm:t>
        <a:bodyPr/>
        <a:lstStyle/>
        <a:p>
          <a:endParaRPr lang="es-ES" sz="1400" b="0">
            <a:solidFill>
              <a:schemeClr val="bg1"/>
            </a:solidFill>
          </a:endParaRPr>
        </a:p>
      </dgm:t>
    </dgm:pt>
    <dgm:pt modelId="{CC6236F2-09D7-401A-B712-FFEF4017E3B1}" type="sibTrans" cxnId="{F0A4FDB0-4A90-453F-81BC-1EF27B9A56FD}">
      <dgm:prSet/>
      <dgm:spPr/>
      <dgm:t>
        <a:bodyPr/>
        <a:lstStyle/>
        <a:p>
          <a:endParaRPr lang="es-ES" sz="1400" b="0">
            <a:solidFill>
              <a:schemeClr val="bg1"/>
            </a:solidFill>
          </a:endParaRPr>
        </a:p>
      </dgm:t>
    </dgm:pt>
    <dgm:pt modelId="{0CF70EC7-D97B-4EC8-BF13-3DA3CD78C95B}">
      <dgm:prSet phldrT="[Texto]" custT="1"/>
      <dgm:spPr/>
      <dgm:t>
        <a:bodyPr/>
        <a:lstStyle/>
        <a:p>
          <a:pPr>
            <a:lnSpc>
              <a:spcPct val="100000"/>
            </a:lnSpc>
          </a:pPr>
          <a:r>
            <a:rPr lang="es-ES" sz="1400" b="0" dirty="0">
              <a:solidFill>
                <a:schemeClr val="bg1"/>
              </a:solidFill>
              <a:latin typeface="Arial Rounded MT Bold"/>
            </a:rPr>
            <a:t>Diseño de un sistema de desinfección</a:t>
          </a:r>
        </a:p>
      </dgm:t>
    </dgm:pt>
    <dgm:pt modelId="{E13FC772-C3AE-4E40-9944-E3E83F2E6AC3}" type="sibTrans" cxnId="{654180FE-3749-4076-ABD4-9D93B439D31A}">
      <dgm:prSet/>
      <dgm:spPr/>
      <dgm:t>
        <a:bodyPr/>
        <a:lstStyle/>
        <a:p>
          <a:endParaRPr lang="es-ES" sz="1400" b="0">
            <a:solidFill>
              <a:schemeClr val="bg1"/>
            </a:solidFill>
          </a:endParaRPr>
        </a:p>
      </dgm:t>
    </dgm:pt>
    <dgm:pt modelId="{98B5EB8B-FB69-4552-AD77-B8365E77926D}" type="parTrans" cxnId="{654180FE-3749-4076-ABD4-9D93B439D31A}">
      <dgm:prSet/>
      <dgm:spPr/>
      <dgm:t>
        <a:bodyPr/>
        <a:lstStyle/>
        <a:p>
          <a:endParaRPr lang="es-ES" sz="1400" b="0">
            <a:solidFill>
              <a:schemeClr val="bg1"/>
            </a:solidFill>
          </a:endParaRPr>
        </a:p>
      </dgm:t>
    </dgm:pt>
    <dgm:pt modelId="{17A9E8E4-E46F-4680-8F8C-325BDBD3DAC6}" type="pres">
      <dgm:prSet presAssocID="{CC672B03-59F9-49A3-A6E5-5CE9A34FE524}" presName="root" presStyleCnt="0">
        <dgm:presLayoutVars>
          <dgm:dir/>
          <dgm:resizeHandles val="exact"/>
        </dgm:presLayoutVars>
      </dgm:prSet>
      <dgm:spPr/>
      <dgm:t>
        <a:bodyPr/>
        <a:lstStyle/>
        <a:p>
          <a:endParaRPr lang="es-ES"/>
        </a:p>
      </dgm:t>
    </dgm:pt>
    <dgm:pt modelId="{FA9EDECD-7B7D-4CCF-AF88-2C6583B67B6C}" type="pres">
      <dgm:prSet presAssocID="{9EC697F0-F47D-4D83-A7B7-958124A6E60A}" presName="compNode" presStyleCnt="0"/>
      <dgm:spPr/>
    </dgm:pt>
    <dgm:pt modelId="{362B23C0-11C0-42E3-969E-5099E5CADBD3}" type="pres">
      <dgm:prSet presAssocID="{9EC697F0-F47D-4D83-A7B7-958124A6E60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Robot"/>
        </a:ext>
      </dgm:extLst>
    </dgm:pt>
    <dgm:pt modelId="{AF2E1ABB-7576-44DB-8F03-56023E62657A}" type="pres">
      <dgm:prSet presAssocID="{9EC697F0-F47D-4D83-A7B7-958124A6E60A}" presName="spaceRect" presStyleCnt="0"/>
      <dgm:spPr/>
    </dgm:pt>
    <dgm:pt modelId="{4E1F601C-D769-4E84-B5FD-09A08C24808B}" type="pres">
      <dgm:prSet presAssocID="{9EC697F0-F47D-4D83-A7B7-958124A6E60A}" presName="textRect" presStyleLbl="revTx" presStyleIdx="0" presStyleCnt="5">
        <dgm:presLayoutVars>
          <dgm:chMax val="1"/>
          <dgm:chPref val="1"/>
        </dgm:presLayoutVars>
      </dgm:prSet>
      <dgm:spPr/>
      <dgm:t>
        <a:bodyPr/>
        <a:lstStyle/>
        <a:p>
          <a:endParaRPr lang="es-ES"/>
        </a:p>
      </dgm:t>
    </dgm:pt>
    <dgm:pt modelId="{2E2CAB65-1ABC-4410-8298-D0CCCAA1A0F7}" type="pres">
      <dgm:prSet presAssocID="{CC6236F2-09D7-401A-B712-FFEF4017E3B1}" presName="sibTrans" presStyleCnt="0"/>
      <dgm:spPr/>
    </dgm:pt>
    <dgm:pt modelId="{9B449FE7-42EB-4E16-9056-D38F53E60CAE}" type="pres">
      <dgm:prSet presAssocID="{3BEDC21B-741D-40E1-A0C3-D65DC22094F8}" presName="compNode" presStyleCnt="0"/>
      <dgm:spPr/>
    </dgm:pt>
    <dgm:pt modelId="{3BF86E2F-3A61-4C3F-8B3D-DD7C9470B6FB}" type="pres">
      <dgm:prSet presAssocID="{3BEDC21B-741D-40E1-A0C3-D65DC22094F8}" presName="iconRect" presStyleLbl="node1" presStyleIdx="1" presStyleCnt="5" custLinFactX="100000" custLinFactNeighborX="141367" custLinFactNeighborY="10411"/>
      <dgm:spPr>
        <a:blipFill>
          <a:blip xmlns:r="http://schemas.openxmlformats.org/officeDocument/2006/relationships" r:embed="rId3">
            <a:extLs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Médico con relleno sólido"/>
        </a:ext>
      </dgm:extLst>
    </dgm:pt>
    <dgm:pt modelId="{1F9D9614-D2BD-4CEE-92B7-76F41057921F}" type="pres">
      <dgm:prSet presAssocID="{3BEDC21B-741D-40E1-A0C3-D65DC22094F8}" presName="spaceRect" presStyleCnt="0"/>
      <dgm:spPr/>
    </dgm:pt>
    <dgm:pt modelId="{664FC534-4D0F-43BF-8995-F41F7C7347C8}" type="pres">
      <dgm:prSet presAssocID="{3BEDC21B-741D-40E1-A0C3-D65DC22094F8}" presName="textRect" presStyleLbl="revTx" presStyleIdx="1" presStyleCnt="5" custLinFactX="7429" custLinFactNeighborX="100000" custLinFactNeighborY="-5230">
        <dgm:presLayoutVars>
          <dgm:chMax val="1"/>
          <dgm:chPref val="1"/>
        </dgm:presLayoutVars>
      </dgm:prSet>
      <dgm:spPr/>
      <dgm:t>
        <a:bodyPr/>
        <a:lstStyle/>
        <a:p>
          <a:endParaRPr lang="es-ES"/>
        </a:p>
      </dgm:t>
    </dgm:pt>
    <dgm:pt modelId="{D2708167-5FF7-4F2C-9C57-4265E72C1E05}" type="pres">
      <dgm:prSet presAssocID="{FFC30BE9-7460-49A6-AECF-0A8203C1EBAA}" presName="sibTrans" presStyleCnt="0"/>
      <dgm:spPr/>
    </dgm:pt>
    <dgm:pt modelId="{D6C14987-7C96-499C-A1AA-4F97AE6B91E1}" type="pres">
      <dgm:prSet presAssocID="{80D46461-2EAB-4DCD-B32E-0781386B4389}" presName="compNode" presStyleCnt="0"/>
      <dgm:spPr/>
    </dgm:pt>
    <dgm:pt modelId="{1FBD6126-D833-4AC1-A718-4ACA27A5DB96}" type="pres">
      <dgm:prSet presAssocID="{80D46461-2EAB-4DCD-B32E-0781386B4389}" presName="iconRect" presStyleLbl="node1" presStyleIdx="2" presStyleCnt="5" custLinFactX="-200000" custLinFactY="100000" custLinFactNeighborX="-254859" custLinFactNeighborY="17871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Warning"/>
        </a:ext>
      </dgm:extLst>
    </dgm:pt>
    <dgm:pt modelId="{1C0119D6-CF99-48B1-AF55-E353CFCB3460}" type="pres">
      <dgm:prSet presAssocID="{80D46461-2EAB-4DCD-B32E-0781386B4389}" presName="spaceRect" presStyleCnt="0"/>
      <dgm:spPr/>
    </dgm:pt>
    <dgm:pt modelId="{C66BF02C-C662-4781-97DA-B654A5DE4162}" type="pres">
      <dgm:prSet presAssocID="{80D46461-2EAB-4DCD-B32E-0781386B4389}" presName="textRect" presStyleLbl="revTx" presStyleIdx="2" presStyleCnt="5" custLinFactX="-100000" custLinFactY="122148" custLinFactNeighborX="-107150" custLinFactNeighborY="200000">
        <dgm:presLayoutVars>
          <dgm:chMax val="1"/>
          <dgm:chPref val="1"/>
        </dgm:presLayoutVars>
      </dgm:prSet>
      <dgm:spPr/>
      <dgm:t>
        <a:bodyPr/>
        <a:lstStyle/>
        <a:p>
          <a:endParaRPr lang="es-ES"/>
        </a:p>
      </dgm:t>
    </dgm:pt>
    <dgm:pt modelId="{845378F9-E951-47DC-B771-77F473EB55A2}" type="pres">
      <dgm:prSet presAssocID="{8FF523DC-0330-4383-96E9-0F2928C01745}" presName="sibTrans" presStyleCnt="0"/>
      <dgm:spPr/>
    </dgm:pt>
    <dgm:pt modelId="{9BCAC42E-3710-4AB2-9F05-DE8E80F54ED0}" type="pres">
      <dgm:prSet presAssocID="{0CF70EC7-D97B-4EC8-BF13-3DA3CD78C95B}" presName="compNode" presStyleCnt="0"/>
      <dgm:spPr/>
    </dgm:pt>
    <dgm:pt modelId="{F705CF92-1DD0-435F-A44E-1A8892EDB352}" type="pres">
      <dgm:prSet presAssocID="{0CF70EC7-D97B-4EC8-BF13-3DA3CD78C95B}" presName="iconRect" presStyleLbl="node1" presStyleIdx="3" presStyleCnt="5" custLinFactX="10528" custLinFactY="-100000" custLinFactNeighborX="100000" custLinFactNeighborY="-18055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id="0" name="" descr="Rocket"/>
        </a:ext>
      </dgm:extLst>
    </dgm:pt>
    <dgm:pt modelId="{9C716AD1-A3BA-4399-B0A5-C960DC71361F}" type="pres">
      <dgm:prSet presAssocID="{0CF70EC7-D97B-4EC8-BF13-3DA3CD78C95B}" presName="spaceRect" presStyleCnt="0"/>
      <dgm:spPr/>
    </dgm:pt>
    <dgm:pt modelId="{B90E6952-08CD-4A4A-9A8A-EFC9842BFE23}" type="pres">
      <dgm:prSet presAssocID="{0CF70EC7-D97B-4EC8-BF13-3DA3CD78C95B}" presName="textRect" presStyleLbl="revTx" presStyleIdx="3" presStyleCnt="5" custLinFactY="-124380" custLinFactNeighborX="53251" custLinFactNeighborY="-200000">
        <dgm:presLayoutVars>
          <dgm:chMax val="1"/>
          <dgm:chPref val="1"/>
        </dgm:presLayoutVars>
      </dgm:prSet>
      <dgm:spPr/>
      <dgm:t>
        <a:bodyPr/>
        <a:lstStyle/>
        <a:p>
          <a:endParaRPr lang="es-ES"/>
        </a:p>
      </dgm:t>
    </dgm:pt>
    <dgm:pt modelId="{EDB8E60F-5E76-4724-8029-6E60F599CD54}" type="pres">
      <dgm:prSet presAssocID="{E13FC772-C3AE-4E40-9944-E3E83F2E6AC3}" presName="sibTrans" presStyleCnt="0"/>
      <dgm:spPr/>
    </dgm:pt>
    <dgm:pt modelId="{CEAE229F-3CCE-4BDC-8D1C-4B7683D08701}" type="pres">
      <dgm:prSet presAssocID="{FCD4DDE0-C8E7-4C90-9B30-65FA3EC3B487}" presName="compNode" presStyleCnt="0"/>
      <dgm:spPr/>
    </dgm:pt>
    <dgm:pt modelId="{AEF09A44-8D35-4A66-81AC-9538B5647830}" type="pres">
      <dgm:prSet presAssocID="{FCD4DDE0-C8E7-4C90-9B30-65FA3EC3B48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extLst>
        <a:ext uri="{E40237B7-FDA0-4F09-8148-C483321AD2D9}">
          <dgm14:cNvPr xmlns:dgm14="http://schemas.microsoft.com/office/drawing/2010/diagram" id="0" name="" descr="Tools"/>
        </a:ext>
      </dgm:extLst>
    </dgm:pt>
    <dgm:pt modelId="{6257E79F-300D-473E-92DF-9F36B3D90DEB}" type="pres">
      <dgm:prSet presAssocID="{FCD4DDE0-C8E7-4C90-9B30-65FA3EC3B487}" presName="spaceRect" presStyleCnt="0"/>
      <dgm:spPr/>
    </dgm:pt>
    <dgm:pt modelId="{920591A7-4A6F-4A9F-9C1A-AF300DAA9001}" type="pres">
      <dgm:prSet presAssocID="{FCD4DDE0-C8E7-4C90-9B30-65FA3EC3B487}" presName="textRect" presStyleLbl="revTx" presStyleIdx="4" presStyleCnt="5">
        <dgm:presLayoutVars>
          <dgm:chMax val="1"/>
          <dgm:chPref val="1"/>
        </dgm:presLayoutVars>
      </dgm:prSet>
      <dgm:spPr/>
      <dgm:t>
        <a:bodyPr/>
        <a:lstStyle/>
        <a:p>
          <a:endParaRPr lang="es-ES"/>
        </a:p>
      </dgm:t>
    </dgm:pt>
  </dgm:ptLst>
  <dgm:cxnLst>
    <dgm:cxn modelId="{8D11C85C-66DA-413D-AAF3-1A4CEE6CCBC0}" type="presOf" srcId="{3BEDC21B-741D-40E1-A0C3-D65DC22094F8}" destId="{664FC534-4D0F-43BF-8995-F41F7C7347C8}" srcOrd="0" destOrd="0" presId="urn:microsoft.com/office/officeart/2018/2/layout/IconLabelList"/>
    <dgm:cxn modelId="{654180FE-3749-4076-ABD4-9D93B439D31A}" srcId="{CC672B03-59F9-49A3-A6E5-5CE9A34FE524}" destId="{0CF70EC7-D97B-4EC8-BF13-3DA3CD78C95B}" srcOrd="3" destOrd="0" parTransId="{98B5EB8B-FB69-4552-AD77-B8365E77926D}" sibTransId="{E13FC772-C3AE-4E40-9944-E3E83F2E6AC3}"/>
    <dgm:cxn modelId="{434E2F76-DFEC-44E8-8626-3BE40E2D390E}" type="presOf" srcId="{9EC697F0-F47D-4D83-A7B7-958124A6E60A}" destId="{4E1F601C-D769-4E84-B5FD-09A08C24808B}" srcOrd="0" destOrd="0" presId="urn:microsoft.com/office/officeart/2018/2/layout/IconLabelList"/>
    <dgm:cxn modelId="{E63A3509-9482-485A-AC1A-991FAC782898}" type="presOf" srcId="{0CF70EC7-D97B-4EC8-BF13-3DA3CD78C95B}" destId="{B90E6952-08CD-4A4A-9A8A-EFC9842BFE23}" srcOrd="0" destOrd="0" presId="urn:microsoft.com/office/officeart/2018/2/layout/IconLabelList"/>
    <dgm:cxn modelId="{E51EB46F-D848-4E0D-91A1-E6AE59483D9A}" type="presOf" srcId="{FCD4DDE0-C8E7-4C90-9B30-65FA3EC3B487}" destId="{920591A7-4A6F-4A9F-9C1A-AF300DAA9001}" srcOrd="0" destOrd="0" presId="urn:microsoft.com/office/officeart/2018/2/layout/IconLabelList"/>
    <dgm:cxn modelId="{9507CD00-C6E5-440E-BC9F-9D77601E1A79}" srcId="{CC672B03-59F9-49A3-A6E5-5CE9A34FE524}" destId="{FCD4DDE0-C8E7-4C90-9B30-65FA3EC3B487}" srcOrd="4" destOrd="0" parTransId="{C27A18E2-F838-43A8-BD7B-5958421F9A45}" sibTransId="{F3726B06-DF1A-4407-AA74-92FB96CA167B}"/>
    <dgm:cxn modelId="{41E49968-8896-4197-96A6-171425D8B5B0}" srcId="{CC672B03-59F9-49A3-A6E5-5CE9A34FE524}" destId="{3BEDC21B-741D-40E1-A0C3-D65DC22094F8}" srcOrd="1" destOrd="0" parTransId="{5A7FDD95-266B-4DF9-BDCD-A66D215DFF7C}" sibTransId="{FFC30BE9-7460-49A6-AECF-0A8203C1EBAA}"/>
    <dgm:cxn modelId="{6A2E3134-AD49-46EE-A5CA-280DAC14422F}" type="presOf" srcId="{80D46461-2EAB-4DCD-B32E-0781386B4389}" destId="{C66BF02C-C662-4781-97DA-B654A5DE4162}" srcOrd="0" destOrd="0" presId="urn:microsoft.com/office/officeart/2018/2/layout/IconLabelList"/>
    <dgm:cxn modelId="{A367688F-4467-438E-8E82-6D2AC112DF26}" srcId="{CC672B03-59F9-49A3-A6E5-5CE9A34FE524}" destId="{80D46461-2EAB-4DCD-B32E-0781386B4389}" srcOrd="2" destOrd="0" parTransId="{E6B13D6E-AD8D-4CA0-9A83-D2C95AFAAEDC}" sibTransId="{8FF523DC-0330-4383-96E9-0F2928C01745}"/>
    <dgm:cxn modelId="{6698335B-B754-4200-B860-396383F06FE4}" type="presOf" srcId="{CC672B03-59F9-49A3-A6E5-5CE9A34FE524}" destId="{17A9E8E4-E46F-4680-8F8C-325BDBD3DAC6}" srcOrd="0" destOrd="0" presId="urn:microsoft.com/office/officeart/2018/2/layout/IconLabelList"/>
    <dgm:cxn modelId="{F0A4FDB0-4A90-453F-81BC-1EF27B9A56FD}" srcId="{CC672B03-59F9-49A3-A6E5-5CE9A34FE524}" destId="{9EC697F0-F47D-4D83-A7B7-958124A6E60A}" srcOrd="0" destOrd="0" parTransId="{00BD44DB-39B8-4350-BC23-D675B397723E}" sibTransId="{CC6236F2-09D7-401A-B712-FFEF4017E3B1}"/>
    <dgm:cxn modelId="{FE8187C2-02CB-4F35-A18E-CD88E40617D8}" type="presParOf" srcId="{17A9E8E4-E46F-4680-8F8C-325BDBD3DAC6}" destId="{FA9EDECD-7B7D-4CCF-AF88-2C6583B67B6C}" srcOrd="0" destOrd="0" presId="urn:microsoft.com/office/officeart/2018/2/layout/IconLabelList"/>
    <dgm:cxn modelId="{BA659DB4-19C2-479D-AC9D-EC905D062783}" type="presParOf" srcId="{FA9EDECD-7B7D-4CCF-AF88-2C6583B67B6C}" destId="{362B23C0-11C0-42E3-969E-5099E5CADBD3}" srcOrd="0" destOrd="0" presId="urn:microsoft.com/office/officeart/2018/2/layout/IconLabelList"/>
    <dgm:cxn modelId="{AF16584B-D0A1-4736-A2B2-9DD39B9DBB42}" type="presParOf" srcId="{FA9EDECD-7B7D-4CCF-AF88-2C6583B67B6C}" destId="{AF2E1ABB-7576-44DB-8F03-56023E62657A}" srcOrd="1" destOrd="0" presId="urn:microsoft.com/office/officeart/2018/2/layout/IconLabelList"/>
    <dgm:cxn modelId="{26E94527-0BD3-466C-B884-BB870F5D3335}" type="presParOf" srcId="{FA9EDECD-7B7D-4CCF-AF88-2C6583B67B6C}" destId="{4E1F601C-D769-4E84-B5FD-09A08C24808B}" srcOrd="2" destOrd="0" presId="urn:microsoft.com/office/officeart/2018/2/layout/IconLabelList"/>
    <dgm:cxn modelId="{382D1010-E292-43D2-AAEA-F7E6B68F6660}" type="presParOf" srcId="{17A9E8E4-E46F-4680-8F8C-325BDBD3DAC6}" destId="{2E2CAB65-1ABC-4410-8298-D0CCCAA1A0F7}" srcOrd="1" destOrd="0" presId="urn:microsoft.com/office/officeart/2018/2/layout/IconLabelList"/>
    <dgm:cxn modelId="{195BDC22-B301-46B7-9AF2-0304EBFEAD50}" type="presParOf" srcId="{17A9E8E4-E46F-4680-8F8C-325BDBD3DAC6}" destId="{9B449FE7-42EB-4E16-9056-D38F53E60CAE}" srcOrd="2" destOrd="0" presId="urn:microsoft.com/office/officeart/2018/2/layout/IconLabelList"/>
    <dgm:cxn modelId="{D8563A93-F7C0-4463-A5B0-BB0BF06E9BF5}" type="presParOf" srcId="{9B449FE7-42EB-4E16-9056-D38F53E60CAE}" destId="{3BF86E2F-3A61-4C3F-8B3D-DD7C9470B6FB}" srcOrd="0" destOrd="0" presId="urn:microsoft.com/office/officeart/2018/2/layout/IconLabelList"/>
    <dgm:cxn modelId="{64F08045-1DA2-4DB9-A7D8-F2572080BDA0}" type="presParOf" srcId="{9B449FE7-42EB-4E16-9056-D38F53E60CAE}" destId="{1F9D9614-D2BD-4CEE-92B7-76F41057921F}" srcOrd="1" destOrd="0" presId="urn:microsoft.com/office/officeart/2018/2/layout/IconLabelList"/>
    <dgm:cxn modelId="{D93360DE-9F27-44FF-B33E-1F67D45F361D}" type="presParOf" srcId="{9B449FE7-42EB-4E16-9056-D38F53E60CAE}" destId="{664FC534-4D0F-43BF-8995-F41F7C7347C8}" srcOrd="2" destOrd="0" presId="urn:microsoft.com/office/officeart/2018/2/layout/IconLabelList"/>
    <dgm:cxn modelId="{266986DD-181F-4A45-98D7-6A2924C61FAB}" type="presParOf" srcId="{17A9E8E4-E46F-4680-8F8C-325BDBD3DAC6}" destId="{D2708167-5FF7-4F2C-9C57-4265E72C1E05}" srcOrd="3" destOrd="0" presId="urn:microsoft.com/office/officeart/2018/2/layout/IconLabelList"/>
    <dgm:cxn modelId="{264B2350-5F18-4213-8F33-73DBBDF30377}" type="presParOf" srcId="{17A9E8E4-E46F-4680-8F8C-325BDBD3DAC6}" destId="{D6C14987-7C96-499C-A1AA-4F97AE6B91E1}" srcOrd="4" destOrd="0" presId="urn:microsoft.com/office/officeart/2018/2/layout/IconLabelList"/>
    <dgm:cxn modelId="{A14290EC-79FD-48AB-9594-CF217EDB0F66}" type="presParOf" srcId="{D6C14987-7C96-499C-A1AA-4F97AE6B91E1}" destId="{1FBD6126-D833-4AC1-A718-4ACA27A5DB96}" srcOrd="0" destOrd="0" presId="urn:microsoft.com/office/officeart/2018/2/layout/IconLabelList"/>
    <dgm:cxn modelId="{B4971C3C-7131-49F6-9B42-19595DADE79F}" type="presParOf" srcId="{D6C14987-7C96-499C-A1AA-4F97AE6B91E1}" destId="{1C0119D6-CF99-48B1-AF55-E353CFCB3460}" srcOrd="1" destOrd="0" presId="urn:microsoft.com/office/officeart/2018/2/layout/IconLabelList"/>
    <dgm:cxn modelId="{E0394D34-6917-4F06-8837-597AB2F14163}" type="presParOf" srcId="{D6C14987-7C96-499C-A1AA-4F97AE6B91E1}" destId="{C66BF02C-C662-4781-97DA-B654A5DE4162}" srcOrd="2" destOrd="0" presId="urn:microsoft.com/office/officeart/2018/2/layout/IconLabelList"/>
    <dgm:cxn modelId="{C76D5252-CC09-4F47-8614-FB6167A6FDB5}" type="presParOf" srcId="{17A9E8E4-E46F-4680-8F8C-325BDBD3DAC6}" destId="{845378F9-E951-47DC-B771-77F473EB55A2}" srcOrd="5" destOrd="0" presId="urn:microsoft.com/office/officeart/2018/2/layout/IconLabelList"/>
    <dgm:cxn modelId="{5D783E6C-2568-4023-8CFB-8321C344A754}" type="presParOf" srcId="{17A9E8E4-E46F-4680-8F8C-325BDBD3DAC6}" destId="{9BCAC42E-3710-4AB2-9F05-DE8E80F54ED0}" srcOrd="6" destOrd="0" presId="urn:microsoft.com/office/officeart/2018/2/layout/IconLabelList"/>
    <dgm:cxn modelId="{A54F4C8F-325E-48EB-9C8B-BA148A5452EF}" type="presParOf" srcId="{9BCAC42E-3710-4AB2-9F05-DE8E80F54ED0}" destId="{F705CF92-1DD0-435F-A44E-1A8892EDB352}" srcOrd="0" destOrd="0" presId="urn:microsoft.com/office/officeart/2018/2/layout/IconLabelList"/>
    <dgm:cxn modelId="{DBE63BC1-9146-4E36-8D6E-C0CA9065CC66}" type="presParOf" srcId="{9BCAC42E-3710-4AB2-9F05-DE8E80F54ED0}" destId="{9C716AD1-A3BA-4399-B0A5-C960DC71361F}" srcOrd="1" destOrd="0" presId="urn:microsoft.com/office/officeart/2018/2/layout/IconLabelList"/>
    <dgm:cxn modelId="{9B52A83B-40A0-451D-9040-D5AABB67144B}" type="presParOf" srcId="{9BCAC42E-3710-4AB2-9F05-DE8E80F54ED0}" destId="{B90E6952-08CD-4A4A-9A8A-EFC9842BFE23}" srcOrd="2" destOrd="0" presId="urn:microsoft.com/office/officeart/2018/2/layout/IconLabelList"/>
    <dgm:cxn modelId="{C79DD5AB-0B61-4113-823C-BFF25618921F}" type="presParOf" srcId="{17A9E8E4-E46F-4680-8F8C-325BDBD3DAC6}" destId="{EDB8E60F-5E76-4724-8029-6E60F599CD54}" srcOrd="7" destOrd="0" presId="urn:microsoft.com/office/officeart/2018/2/layout/IconLabelList"/>
    <dgm:cxn modelId="{6DE7934B-DC1D-4383-AB3F-97732953D616}" type="presParOf" srcId="{17A9E8E4-E46F-4680-8F8C-325BDBD3DAC6}" destId="{CEAE229F-3CCE-4BDC-8D1C-4B7683D08701}" srcOrd="8" destOrd="0" presId="urn:microsoft.com/office/officeart/2018/2/layout/IconLabelList"/>
    <dgm:cxn modelId="{CB1C87DB-22F0-4530-980F-1D5A41EE4C93}" type="presParOf" srcId="{CEAE229F-3CCE-4BDC-8D1C-4B7683D08701}" destId="{AEF09A44-8D35-4A66-81AC-9538B5647830}" srcOrd="0" destOrd="0" presId="urn:microsoft.com/office/officeart/2018/2/layout/IconLabelList"/>
    <dgm:cxn modelId="{4BBE609E-6F01-4C61-B73D-A7FB84AECCB0}" type="presParOf" srcId="{CEAE229F-3CCE-4BDC-8D1C-4B7683D08701}" destId="{6257E79F-300D-473E-92DF-9F36B3D90DEB}" srcOrd="1" destOrd="0" presId="urn:microsoft.com/office/officeart/2018/2/layout/IconLabelList"/>
    <dgm:cxn modelId="{01CAC598-2865-4BBB-BF5F-819AB2650BD2}" type="presParOf" srcId="{CEAE229F-3CCE-4BDC-8D1C-4B7683D08701}" destId="{920591A7-4A6F-4A9F-9C1A-AF300DAA9001}"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BDFC8B-4AA8-4849-8FDB-1D9457C3C82A}"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s-ES"/>
        </a:p>
      </dgm:t>
    </dgm:pt>
    <dgm:pt modelId="{98877553-CC2E-42FC-8A40-8E09ABD6F786}">
      <dgm:prSet phldrT="[Texto]"/>
      <dgm:spPr/>
      <dgm:t>
        <a:bodyPr/>
        <a:lstStyle/>
        <a:p>
          <a:r>
            <a:rPr lang="es-ES" dirty="0"/>
            <a:t>Guiado horizontal</a:t>
          </a:r>
          <a:br>
            <a:rPr lang="es-ES" dirty="0"/>
          </a:br>
          <a:endParaRPr lang="es-ES" dirty="0"/>
        </a:p>
      </dgm:t>
    </dgm:pt>
    <dgm:pt modelId="{2360C87D-B2B9-44D0-AB20-CA6F36286B19}" type="parTrans" cxnId="{AFA625D4-7C8D-4B6B-9849-E0BD6EBDB1F6}">
      <dgm:prSet/>
      <dgm:spPr/>
      <dgm:t>
        <a:bodyPr/>
        <a:lstStyle/>
        <a:p>
          <a:endParaRPr lang="es-ES"/>
        </a:p>
      </dgm:t>
    </dgm:pt>
    <dgm:pt modelId="{757CDC64-19D3-4007-AD0F-CADA056BF2BF}" type="sibTrans" cxnId="{AFA625D4-7C8D-4B6B-9849-E0BD6EBDB1F6}">
      <dgm:prSet/>
      <dgm:spPr/>
      <dgm:t>
        <a:bodyPr/>
        <a:lstStyle/>
        <a:p>
          <a:endParaRPr lang="es-ES"/>
        </a:p>
      </dgm:t>
    </dgm:pt>
    <dgm:pt modelId="{F77E2F06-E1A5-4A61-B918-CBCE49313B39}">
      <dgm:prSet phldrT="[Texto]"/>
      <dgm:spPr/>
      <dgm:t>
        <a:bodyPr/>
        <a:lstStyle/>
        <a:p>
          <a:r>
            <a:rPr lang="es-ES" dirty="0"/>
            <a:t>Guiado vertical</a:t>
          </a:r>
        </a:p>
      </dgm:t>
    </dgm:pt>
    <dgm:pt modelId="{27490B3B-6C45-4AB5-85B8-91A80A2B0F73}" type="parTrans" cxnId="{38538D88-6AE2-498D-A8B6-3E22316B7ADD}">
      <dgm:prSet/>
      <dgm:spPr/>
      <dgm:t>
        <a:bodyPr/>
        <a:lstStyle/>
        <a:p>
          <a:endParaRPr lang="es-ES"/>
        </a:p>
      </dgm:t>
    </dgm:pt>
    <dgm:pt modelId="{AEA371AB-F2EC-4EC3-BFD8-9CF591D1F978}" type="sibTrans" cxnId="{38538D88-6AE2-498D-A8B6-3E22316B7ADD}">
      <dgm:prSet/>
      <dgm:spPr/>
      <dgm:t>
        <a:bodyPr/>
        <a:lstStyle/>
        <a:p>
          <a:endParaRPr lang="es-ES"/>
        </a:p>
      </dgm:t>
    </dgm:pt>
    <dgm:pt modelId="{E4BD432C-41A1-4513-8483-B2176AB4B759}">
      <dgm:prSet phldrT="[Texto]"/>
      <dgm:spPr/>
      <dgm:t>
        <a:bodyPr/>
        <a:lstStyle/>
        <a:p>
          <a:r>
            <a:rPr lang="es-ES" dirty="0"/>
            <a:t>Mapa virtual</a:t>
          </a:r>
        </a:p>
      </dgm:t>
    </dgm:pt>
    <dgm:pt modelId="{6797CFF2-5820-4EDD-A3BC-6786DFC23E15}" type="parTrans" cxnId="{CE78B5BE-5757-4AFF-93A8-EA832DA3CA99}">
      <dgm:prSet/>
      <dgm:spPr/>
      <dgm:t>
        <a:bodyPr/>
        <a:lstStyle/>
        <a:p>
          <a:endParaRPr lang="es-ES"/>
        </a:p>
      </dgm:t>
    </dgm:pt>
    <dgm:pt modelId="{93708289-CF6E-417A-866B-441C1129189A}" type="sibTrans" cxnId="{CE78B5BE-5757-4AFF-93A8-EA832DA3CA99}">
      <dgm:prSet/>
      <dgm:spPr/>
      <dgm:t>
        <a:bodyPr/>
        <a:lstStyle/>
        <a:p>
          <a:endParaRPr lang="es-ES"/>
        </a:p>
      </dgm:t>
    </dgm:pt>
    <dgm:pt modelId="{125595DF-4C6A-413B-969F-C105E3402E86}">
      <dgm:prSet phldrT="[Texto]"/>
      <dgm:spPr/>
      <dgm:t>
        <a:bodyPr/>
        <a:lstStyle/>
        <a:p>
          <a:r>
            <a:rPr lang="es-ES" dirty="0"/>
            <a:t>Guiado por GPS</a:t>
          </a:r>
        </a:p>
      </dgm:t>
    </dgm:pt>
    <dgm:pt modelId="{4C165329-2DE3-410F-9391-4025301F2B17}" type="parTrans" cxnId="{51F199D4-DDE0-4DAB-9CF3-2207D320E77D}">
      <dgm:prSet/>
      <dgm:spPr/>
      <dgm:t>
        <a:bodyPr/>
        <a:lstStyle/>
        <a:p>
          <a:endParaRPr lang="es-ES"/>
        </a:p>
      </dgm:t>
    </dgm:pt>
    <dgm:pt modelId="{3E352B07-D598-4368-8737-81D712937006}" type="sibTrans" cxnId="{51F199D4-DDE0-4DAB-9CF3-2207D320E77D}">
      <dgm:prSet/>
      <dgm:spPr/>
      <dgm:t>
        <a:bodyPr/>
        <a:lstStyle/>
        <a:p>
          <a:endParaRPr lang="es-ES"/>
        </a:p>
      </dgm:t>
    </dgm:pt>
    <dgm:pt modelId="{9212A156-9B0E-43C7-B182-E8977422CD2B}" type="pres">
      <dgm:prSet presAssocID="{41BDFC8B-4AA8-4849-8FDB-1D9457C3C82A}" presName="Name0" presStyleCnt="0">
        <dgm:presLayoutVars>
          <dgm:dir/>
          <dgm:resizeHandles val="exact"/>
        </dgm:presLayoutVars>
      </dgm:prSet>
      <dgm:spPr/>
      <dgm:t>
        <a:bodyPr/>
        <a:lstStyle/>
        <a:p>
          <a:endParaRPr lang="es-ES"/>
        </a:p>
      </dgm:t>
    </dgm:pt>
    <dgm:pt modelId="{3B6A8984-B047-4102-B3C4-52B7CA58CF34}" type="pres">
      <dgm:prSet presAssocID="{98877553-CC2E-42FC-8A40-8E09ABD6F786}" presName="compNode" presStyleCnt="0"/>
      <dgm:spPr/>
    </dgm:pt>
    <dgm:pt modelId="{C464F085-CC28-44F8-B390-08B54A418A9B}" type="pres">
      <dgm:prSet presAssocID="{98877553-CC2E-42FC-8A40-8E09ABD6F786}" presName="pict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10000" r="-10000"/>
          </a:stretch>
        </a:blipFill>
      </dgm:spPr>
    </dgm:pt>
    <dgm:pt modelId="{D2A8C840-CE1B-42B2-9956-79AB442C516C}" type="pres">
      <dgm:prSet presAssocID="{98877553-CC2E-42FC-8A40-8E09ABD6F786}" presName="textRect" presStyleLbl="revTx" presStyleIdx="0" presStyleCnt="4">
        <dgm:presLayoutVars>
          <dgm:bulletEnabled val="1"/>
        </dgm:presLayoutVars>
      </dgm:prSet>
      <dgm:spPr/>
      <dgm:t>
        <a:bodyPr/>
        <a:lstStyle/>
        <a:p>
          <a:endParaRPr lang="es-ES"/>
        </a:p>
      </dgm:t>
    </dgm:pt>
    <dgm:pt modelId="{612409D9-91A5-475D-94D5-5D7A774F0EA9}" type="pres">
      <dgm:prSet presAssocID="{757CDC64-19D3-4007-AD0F-CADA056BF2BF}" presName="sibTrans" presStyleLbl="sibTrans2D1" presStyleIdx="0" presStyleCnt="0"/>
      <dgm:spPr/>
      <dgm:t>
        <a:bodyPr/>
        <a:lstStyle/>
        <a:p>
          <a:endParaRPr lang="es-ES"/>
        </a:p>
      </dgm:t>
    </dgm:pt>
    <dgm:pt modelId="{11CEC12C-BC78-4776-B3C9-254546B29AB4}" type="pres">
      <dgm:prSet presAssocID="{F77E2F06-E1A5-4A61-B918-CBCE49313B39}" presName="compNode" presStyleCnt="0"/>
      <dgm:spPr/>
    </dgm:pt>
    <dgm:pt modelId="{BB8E1234-0109-4CEF-8959-19D73DF8E559}" type="pres">
      <dgm:prSet presAssocID="{F77E2F06-E1A5-4A61-B918-CBCE49313B39}" presName="pictRect" presStyleLbl="nod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dgm:spPr>
    </dgm:pt>
    <dgm:pt modelId="{E5AB5FFF-578C-4C43-A0C7-2662E201C285}" type="pres">
      <dgm:prSet presAssocID="{F77E2F06-E1A5-4A61-B918-CBCE49313B39}" presName="textRect" presStyleLbl="revTx" presStyleIdx="1" presStyleCnt="4">
        <dgm:presLayoutVars>
          <dgm:bulletEnabled val="1"/>
        </dgm:presLayoutVars>
      </dgm:prSet>
      <dgm:spPr/>
      <dgm:t>
        <a:bodyPr/>
        <a:lstStyle/>
        <a:p>
          <a:endParaRPr lang="es-ES"/>
        </a:p>
      </dgm:t>
    </dgm:pt>
    <dgm:pt modelId="{77317DA7-930E-4906-AA5C-C2366B223E85}" type="pres">
      <dgm:prSet presAssocID="{AEA371AB-F2EC-4EC3-BFD8-9CF591D1F978}" presName="sibTrans" presStyleLbl="sibTrans2D1" presStyleIdx="0" presStyleCnt="0"/>
      <dgm:spPr/>
      <dgm:t>
        <a:bodyPr/>
        <a:lstStyle/>
        <a:p>
          <a:endParaRPr lang="es-ES"/>
        </a:p>
      </dgm:t>
    </dgm:pt>
    <dgm:pt modelId="{6B3B3649-C88B-461A-A79E-107B4F539904}" type="pres">
      <dgm:prSet presAssocID="{125595DF-4C6A-413B-969F-C105E3402E86}" presName="compNode" presStyleCnt="0"/>
      <dgm:spPr/>
    </dgm:pt>
    <dgm:pt modelId="{9B7AABAD-D91B-4461-B1C9-D9A7F45C4500}" type="pres">
      <dgm:prSet presAssocID="{125595DF-4C6A-413B-969F-C105E3402E86}" presName="pictRect" presStyleLbl="nod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15000" r="-15000"/>
          </a:stretch>
        </a:blipFill>
      </dgm:spPr>
    </dgm:pt>
    <dgm:pt modelId="{CCB60E51-65C8-42A1-8A0E-5D7BB249F34D}" type="pres">
      <dgm:prSet presAssocID="{125595DF-4C6A-413B-969F-C105E3402E86}" presName="textRect" presStyleLbl="revTx" presStyleIdx="2" presStyleCnt="4">
        <dgm:presLayoutVars>
          <dgm:bulletEnabled val="1"/>
        </dgm:presLayoutVars>
      </dgm:prSet>
      <dgm:spPr/>
      <dgm:t>
        <a:bodyPr/>
        <a:lstStyle/>
        <a:p>
          <a:endParaRPr lang="es-ES"/>
        </a:p>
      </dgm:t>
    </dgm:pt>
    <dgm:pt modelId="{1A1F890C-A882-49B6-9051-FC309BB522D0}" type="pres">
      <dgm:prSet presAssocID="{3E352B07-D598-4368-8737-81D712937006}" presName="sibTrans" presStyleLbl="sibTrans2D1" presStyleIdx="0" presStyleCnt="0"/>
      <dgm:spPr/>
      <dgm:t>
        <a:bodyPr/>
        <a:lstStyle/>
        <a:p>
          <a:endParaRPr lang="es-ES"/>
        </a:p>
      </dgm:t>
    </dgm:pt>
    <dgm:pt modelId="{D261DCAA-4E17-416E-BC24-14315F894683}" type="pres">
      <dgm:prSet presAssocID="{E4BD432C-41A1-4513-8483-B2176AB4B759}" presName="compNode" presStyleCnt="0"/>
      <dgm:spPr/>
    </dgm:pt>
    <dgm:pt modelId="{23957799-803D-4D98-ACF8-2E9E1DAD1946}" type="pres">
      <dgm:prSet presAssocID="{E4BD432C-41A1-4513-8483-B2176AB4B759}" presName="pictRect" presStyleLbl="node1" presStyleIdx="3" presStyleCnt="4" custLinFactNeighborY="-3486"/>
      <dgm:spPr>
        <a:blipFill>
          <a:blip xmlns:r="http://schemas.openxmlformats.org/officeDocument/2006/relationships" r:embed="rId4">
            <a:extLst>
              <a:ext uri="{28A0092B-C50C-407E-A947-70E740481C1C}">
                <a14:useLocalDpi xmlns:a14="http://schemas.microsoft.com/office/drawing/2010/main" val="0"/>
              </a:ext>
            </a:extLst>
          </a:blip>
          <a:srcRect/>
          <a:stretch>
            <a:fillRect l="-2000" r="-2000"/>
          </a:stretch>
        </a:blipFill>
      </dgm:spPr>
    </dgm:pt>
    <dgm:pt modelId="{8B2FA610-2F06-407C-AE7B-96A0549017DE}" type="pres">
      <dgm:prSet presAssocID="{E4BD432C-41A1-4513-8483-B2176AB4B759}" presName="textRect" presStyleLbl="revTx" presStyleIdx="3" presStyleCnt="4">
        <dgm:presLayoutVars>
          <dgm:bulletEnabled val="1"/>
        </dgm:presLayoutVars>
      </dgm:prSet>
      <dgm:spPr/>
      <dgm:t>
        <a:bodyPr/>
        <a:lstStyle/>
        <a:p>
          <a:endParaRPr lang="es-ES"/>
        </a:p>
      </dgm:t>
    </dgm:pt>
  </dgm:ptLst>
  <dgm:cxnLst>
    <dgm:cxn modelId="{AFA625D4-7C8D-4B6B-9849-E0BD6EBDB1F6}" srcId="{41BDFC8B-4AA8-4849-8FDB-1D9457C3C82A}" destId="{98877553-CC2E-42FC-8A40-8E09ABD6F786}" srcOrd="0" destOrd="0" parTransId="{2360C87D-B2B9-44D0-AB20-CA6F36286B19}" sibTransId="{757CDC64-19D3-4007-AD0F-CADA056BF2BF}"/>
    <dgm:cxn modelId="{2C054F97-0F57-4106-8FD6-E0CFBBE35368}" type="presOf" srcId="{3E352B07-D598-4368-8737-81D712937006}" destId="{1A1F890C-A882-49B6-9051-FC309BB522D0}" srcOrd="0" destOrd="0" presId="urn:microsoft.com/office/officeart/2005/8/layout/pList1"/>
    <dgm:cxn modelId="{B73CE9BE-AFE7-41F0-9577-23CE2477370E}" type="presOf" srcId="{AEA371AB-F2EC-4EC3-BFD8-9CF591D1F978}" destId="{77317DA7-930E-4906-AA5C-C2366B223E85}" srcOrd="0" destOrd="0" presId="urn:microsoft.com/office/officeart/2005/8/layout/pList1"/>
    <dgm:cxn modelId="{DA7F6646-D3AD-4A20-B681-01014C22087B}" type="presOf" srcId="{98877553-CC2E-42FC-8A40-8E09ABD6F786}" destId="{D2A8C840-CE1B-42B2-9956-79AB442C516C}" srcOrd="0" destOrd="0" presId="urn:microsoft.com/office/officeart/2005/8/layout/pList1"/>
    <dgm:cxn modelId="{BD16CA72-604E-4EF4-AB14-11074CCF5F1F}" type="presOf" srcId="{757CDC64-19D3-4007-AD0F-CADA056BF2BF}" destId="{612409D9-91A5-475D-94D5-5D7A774F0EA9}" srcOrd="0" destOrd="0" presId="urn:microsoft.com/office/officeart/2005/8/layout/pList1"/>
    <dgm:cxn modelId="{51F199D4-DDE0-4DAB-9CF3-2207D320E77D}" srcId="{41BDFC8B-4AA8-4849-8FDB-1D9457C3C82A}" destId="{125595DF-4C6A-413B-969F-C105E3402E86}" srcOrd="2" destOrd="0" parTransId="{4C165329-2DE3-410F-9391-4025301F2B17}" sibTransId="{3E352B07-D598-4368-8737-81D712937006}"/>
    <dgm:cxn modelId="{8DFC44E5-89D4-43A6-B910-9D81284BB2CB}" type="presOf" srcId="{E4BD432C-41A1-4513-8483-B2176AB4B759}" destId="{8B2FA610-2F06-407C-AE7B-96A0549017DE}" srcOrd="0" destOrd="0" presId="urn:microsoft.com/office/officeart/2005/8/layout/pList1"/>
    <dgm:cxn modelId="{8A7EE6B1-BA9E-44E8-BFE0-05E0DDEB0776}" type="presOf" srcId="{41BDFC8B-4AA8-4849-8FDB-1D9457C3C82A}" destId="{9212A156-9B0E-43C7-B182-E8977422CD2B}" srcOrd="0" destOrd="0" presId="urn:microsoft.com/office/officeart/2005/8/layout/pList1"/>
    <dgm:cxn modelId="{29F8A44B-C89C-4891-AB96-756ABFF2FCB5}" type="presOf" srcId="{F77E2F06-E1A5-4A61-B918-CBCE49313B39}" destId="{E5AB5FFF-578C-4C43-A0C7-2662E201C285}" srcOrd="0" destOrd="0" presId="urn:microsoft.com/office/officeart/2005/8/layout/pList1"/>
    <dgm:cxn modelId="{6A575EA3-758D-4E23-87E9-9ABA94294D07}" type="presOf" srcId="{125595DF-4C6A-413B-969F-C105E3402E86}" destId="{CCB60E51-65C8-42A1-8A0E-5D7BB249F34D}" srcOrd="0" destOrd="0" presId="urn:microsoft.com/office/officeart/2005/8/layout/pList1"/>
    <dgm:cxn modelId="{CE78B5BE-5757-4AFF-93A8-EA832DA3CA99}" srcId="{41BDFC8B-4AA8-4849-8FDB-1D9457C3C82A}" destId="{E4BD432C-41A1-4513-8483-B2176AB4B759}" srcOrd="3" destOrd="0" parTransId="{6797CFF2-5820-4EDD-A3BC-6786DFC23E15}" sibTransId="{93708289-CF6E-417A-866B-441C1129189A}"/>
    <dgm:cxn modelId="{38538D88-6AE2-498D-A8B6-3E22316B7ADD}" srcId="{41BDFC8B-4AA8-4849-8FDB-1D9457C3C82A}" destId="{F77E2F06-E1A5-4A61-B918-CBCE49313B39}" srcOrd="1" destOrd="0" parTransId="{27490B3B-6C45-4AB5-85B8-91A80A2B0F73}" sibTransId="{AEA371AB-F2EC-4EC3-BFD8-9CF591D1F978}"/>
    <dgm:cxn modelId="{24809A22-4C2A-4ADC-9C81-527FA7A5B880}" type="presParOf" srcId="{9212A156-9B0E-43C7-B182-E8977422CD2B}" destId="{3B6A8984-B047-4102-B3C4-52B7CA58CF34}" srcOrd="0" destOrd="0" presId="urn:microsoft.com/office/officeart/2005/8/layout/pList1"/>
    <dgm:cxn modelId="{1CB49803-76F5-4D09-ACCD-C18CEC5F5DAD}" type="presParOf" srcId="{3B6A8984-B047-4102-B3C4-52B7CA58CF34}" destId="{C464F085-CC28-44F8-B390-08B54A418A9B}" srcOrd="0" destOrd="0" presId="urn:microsoft.com/office/officeart/2005/8/layout/pList1"/>
    <dgm:cxn modelId="{6D0C2885-D38A-4CBF-9853-D8AAF38F5E81}" type="presParOf" srcId="{3B6A8984-B047-4102-B3C4-52B7CA58CF34}" destId="{D2A8C840-CE1B-42B2-9956-79AB442C516C}" srcOrd="1" destOrd="0" presId="urn:microsoft.com/office/officeart/2005/8/layout/pList1"/>
    <dgm:cxn modelId="{32501862-1E6C-4DF6-970A-A7E792AC2BD0}" type="presParOf" srcId="{9212A156-9B0E-43C7-B182-E8977422CD2B}" destId="{612409D9-91A5-475D-94D5-5D7A774F0EA9}" srcOrd="1" destOrd="0" presId="urn:microsoft.com/office/officeart/2005/8/layout/pList1"/>
    <dgm:cxn modelId="{8FE3FF02-2925-4F01-9852-2BFB172BD009}" type="presParOf" srcId="{9212A156-9B0E-43C7-B182-E8977422CD2B}" destId="{11CEC12C-BC78-4776-B3C9-254546B29AB4}" srcOrd="2" destOrd="0" presId="urn:microsoft.com/office/officeart/2005/8/layout/pList1"/>
    <dgm:cxn modelId="{B597A52F-8A28-42BD-806F-1B4445E7FB94}" type="presParOf" srcId="{11CEC12C-BC78-4776-B3C9-254546B29AB4}" destId="{BB8E1234-0109-4CEF-8959-19D73DF8E559}" srcOrd="0" destOrd="0" presId="urn:microsoft.com/office/officeart/2005/8/layout/pList1"/>
    <dgm:cxn modelId="{AF85F9D1-4368-449D-A97D-B42FB0C65BAE}" type="presParOf" srcId="{11CEC12C-BC78-4776-B3C9-254546B29AB4}" destId="{E5AB5FFF-578C-4C43-A0C7-2662E201C285}" srcOrd="1" destOrd="0" presId="urn:microsoft.com/office/officeart/2005/8/layout/pList1"/>
    <dgm:cxn modelId="{BB345A64-0D63-4451-9CDE-7896F392F4AF}" type="presParOf" srcId="{9212A156-9B0E-43C7-B182-E8977422CD2B}" destId="{77317DA7-930E-4906-AA5C-C2366B223E85}" srcOrd="3" destOrd="0" presId="urn:microsoft.com/office/officeart/2005/8/layout/pList1"/>
    <dgm:cxn modelId="{2DB7EE52-40D7-469D-B5C2-E3BE27F85607}" type="presParOf" srcId="{9212A156-9B0E-43C7-B182-E8977422CD2B}" destId="{6B3B3649-C88B-461A-A79E-107B4F539904}" srcOrd="4" destOrd="0" presId="urn:microsoft.com/office/officeart/2005/8/layout/pList1"/>
    <dgm:cxn modelId="{89DE7339-3972-4244-89B7-731A7D65A1B8}" type="presParOf" srcId="{6B3B3649-C88B-461A-A79E-107B4F539904}" destId="{9B7AABAD-D91B-4461-B1C9-D9A7F45C4500}" srcOrd="0" destOrd="0" presId="urn:microsoft.com/office/officeart/2005/8/layout/pList1"/>
    <dgm:cxn modelId="{2E713544-2514-4FD4-8573-1AD753511A7A}" type="presParOf" srcId="{6B3B3649-C88B-461A-A79E-107B4F539904}" destId="{CCB60E51-65C8-42A1-8A0E-5D7BB249F34D}" srcOrd="1" destOrd="0" presId="urn:microsoft.com/office/officeart/2005/8/layout/pList1"/>
    <dgm:cxn modelId="{EF948B50-013B-4FFD-ACA8-666598397DFA}" type="presParOf" srcId="{9212A156-9B0E-43C7-B182-E8977422CD2B}" destId="{1A1F890C-A882-49B6-9051-FC309BB522D0}" srcOrd="5" destOrd="0" presId="urn:microsoft.com/office/officeart/2005/8/layout/pList1"/>
    <dgm:cxn modelId="{68156B2C-35CA-459D-AE52-0336A836A0A9}" type="presParOf" srcId="{9212A156-9B0E-43C7-B182-E8977422CD2B}" destId="{D261DCAA-4E17-416E-BC24-14315F894683}" srcOrd="6" destOrd="0" presId="urn:microsoft.com/office/officeart/2005/8/layout/pList1"/>
    <dgm:cxn modelId="{8A922B8D-DB69-4AB1-8D94-3DAE1E3C94EF}" type="presParOf" srcId="{D261DCAA-4E17-416E-BC24-14315F894683}" destId="{23957799-803D-4D98-ACF8-2E9E1DAD1946}" srcOrd="0" destOrd="0" presId="urn:microsoft.com/office/officeart/2005/8/layout/pList1"/>
    <dgm:cxn modelId="{80C13455-0CA3-4A49-8404-DF1C4ECE6A01}" type="presParOf" srcId="{D261DCAA-4E17-416E-BC24-14315F894683}" destId="{8B2FA610-2F06-407C-AE7B-96A0549017DE}"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2B23C0-11C0-42E3-969E-5099E5CADBD3}">
      <dsp:nvSpPr>
        <dsp:cNvPr id="0" name=""/>
        <dsp:cNvSpPr/>
      </dsp:nvSpPr>
      <dsp:spPr>
        <a:xfrm>
          <a:off x="334172" y="557690"/>
          <a:ext cx="545800" cy="5458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E1F601C-D769-4E84-B5FD-09A08C24808B}">
      <dsp:nvSpPr>
        <dsp:cNvPr id="0" name=""/>
        <dsp:cNvSpPr/>
      </dsp:nvSpPr>
      <dsp:spPr>
        <a:xfrm>
          <a:off x="627" y="1303618"/>
          <a:ext cx="1212890" cy="48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22300">
            <a:lnSpc>
              <a:spcPct val="100000"/>
            </a:lnSpc>
            <a:spcBef>
              <a:spcPct val="0"/>
            </a:spcBef>
            <a:spcAft>
              <a:spcPct val="35000"/>
            </a:spcAft>
          </a:pPr>
          <a:r>
            <a:rPr lang="es-ES" sz="1400" b="0" kern="1200" dirty="0">
              <a:solidFill>
                <a:schemeClr val="bg1"/>
              </a:solidFill>
              <a:latin typeface="Arial Rounded MT Bold"/>
            </a:rPr>
            <a:t>Robótica autónoma</a:t>
          </a:r>
        </a:p>
      </dsp:txBody>
      <dsp:txXfrm>
        <a:off x="627" y="1303618"/>
        <a:ext cx="1212890" cy="485156"/>
      </dsp:txXfrm>
    </dsp:sp>
    <dsp:sp modelId="{3BF86E2F-3A61-4C3F-8B3D-DD7C9470B6FB}">
      <dsp:nvSpPr>
        <dsp:cNvPr id="0" name=""/>
        <dsp:cNvSpPr/>
      </dsp:nvSpPr>
      <dsp:spPr>
        <a:xfrm>
          <a:off x="3076702" y="614514"/>
          <a:ext cx="545800" cy="545800"/>
        </a:xfrm>
        <a:prstGeom prst="rect">
          <a:avLst/>
        </a:prstGeom>
        <a:blipFill>
          <a:blip xmlns:r="http://schemas.openxmlformats.org/officeDocument/2006/relationships" r:embed="rId3">
            <a:extLst>
              <a:ext uri="{96DAC541-7B7A-43D3-8B79-37D633B846F1}">
                <asvg:svgBlip xmlns:asvg="http://schemas.microsoft.com/office/drawing/2016/SVG/main" xmlns=""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64FC534-4D0F-43BF-8995-F41F7C7347C8}">
      <dsp:nvSpPr>
        <dsp:cNvPr id="0" name=""/>
        <dsp:cNvSpPr/>
      </dsp:nvSpPr>
      <dsp:spPr>
        <a:xfrm>
          <a:off x="2728770" y="1278245"/>
          <a:ext cx="1212890" cy="48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22300">
            <a:lnSpc>
              <a:spcPct val="100000"/>
            </a:lnSpc>
            <a:spcBef>
              <a:spcPct val="0"/>
            </a:spcBef>
            <a:spcAft>
              <a:spcPct val="35000"/>
            </a:spcAft>
          </a:pPr>
          <a:r>
            <a:rPr lang="es-ES" sz="1400" b="0" kern="1200" dirty="0">
              <a:solidFill>
                <a:schemeClr val="bg1"/>
              </a:solidFill>
              <a:latin typeface="Arial Rounded MT Bold"/>
            </a:rPr>
            <a:t>Desinfección por UV</a:t>
          </a:r>
        </a:p>
      </dsp:txBody>
      <dsp:txXfrm>
        <a:off x="2728770" y="1278245"/>
        <a:ext cx="1212890" cy="485156"/>
      </dsp:txXfrm>
    </dsp:sp>
    <dsp:sp modelId="{1FBD6126-D833-4AC1-A718-4ACA27A5DB96}">
      <dsp:nvSpPr>
        <dsp:cNvPr id="0" name=""/>
        <dsp:cNvSpPr/>
      </dsp:nvSpPr>
      <dsp:spPr>
        <a:xfrm>
          <a:off x="701841" y="2078919"/>
          <a:ext cx="545800" cy="5458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66BF02C-C662-4781-97DA-B654A5DE4162}">
      <dsp:nvSpPr>
        <dsp:cNvPr id="0" name=""/>
        <dsp:cNvSpPr/>
      </dsp:nvSpPr>
      <dsp:spPr>
        <a:xfrm>
          <a:off x="338417" y="2866540"/>
          <a:ext cx="1212890" cy="48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22300">
            <a:lnSpc>
              <a:spcPct val="100000"/>
            </a:lnSpc>
            <a:spcBef>
              <a:spcPct val="0"/>
            </a:spcBef>
            <a:spcAft>
              <a:spcPct val="35000"/>
            </a:spcAft>
          </a:pPr>
          <a:r>
            <a:rPr lang="es-ES" sz="1400" b="0" kern="1200" dirty="0">
              <a:solidFill>
                <a:schemeClr val="bg1"/>
              </a:solidFill>
              <a:latin typeface="Arial Rounded MT Bold"/>
            </a:rPr>
            <a:t>Seguridad</a:t>
          </a:r>
        </a:p>
      </dsp:txBody>
      <dsp:txXfrm>
        <a:off x="338417" y="2866540"/>
        <a:ext cx="1212890" cy="485156"/>
      </dsp:txXfrm>
    </dsp:sp>
    <dsp:sp modelId="{F705CF92-1DD0-435F-A44E-1A8892EDB352}">
      <dsp:nvSpPr>
        <dsp:cNvPr id="0" name=""/>
        <dsp:cNvSpPr/>
      </dsp:nvSpPr>
      <dsp:spPr>
        <a:xfrm>
          <a:off x="1650008" y="560715"/>
          <a:ext cx="545800" cy="5458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90E6952-08CD-4A4A-9A8A-EFC9842BFE23}">
      <dsp:nvSpPr>
        <dsp:cNvPr id="0" name=""/>
        <dsp:cNvSpPr/>
      </dsp:nvSpPr>
      <dsp:spPr>
        <a:xfrm>
          <a:off x="1359077" y="1264176"/>
          <a:ext cx="1212890" cy="48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22300">
            <a:lnSpc>
              <a:spcPct val="100000"/>
            </a:lnSpc>
            <a:spcBef>
              <a:spcPct val="0"/>
            </a:spcBef>
            <a:spcAft>
              <a:spcPct val="35000"/>
            </a:spcAft>
          </a:pPr>
          <a:r>
            <a:rPr lang="es-ES" sz="1400" b="0" kern="1200" dirty="0">
              <a:solidFill>
                <a:schemeClr val="bg1"/>
              </a:solidFill>
              <a:latin typeface="Arial Rounded MT Bold"/>
            </a:rPr>
            <a:t>Diseño de un sistema de desinfección</a:t>
          </a:r>
        </a:p>
      </dsp:txBody>
      <dsp:txXfrm>
        <a:off x="1359077" y="1264176"/>
        <a:ext cx="1212890" cy="485156"/>
      </dsp:txXfrm>
    </dsp:sp>
    <dsp:sp modelId="{AEF09A44-8D35-4A66-81AC-9538B5647830}">
      <dsp:nvSpPr>
        <dsp:cNvPr id="0" name=""/>
        <dsp:cNvSpPr/>
      </dsp:nvSpPr>
      <dsp:spPr>
        <a:xfrm>
          <a:off x="2471892" y="2091997"/>
          <a:ext cx="545800" cy="5458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20591A7-4A6F-4A9F-9C1A-AF300DAA9001}">
      <dsp:nvSpPr>
        <dsp:cNvPr id="0" name=""/>
        <dsp:cNvSpPr/>
      </dsp:nvSpPr>
      <dsp:spPr>
        <a:xfrm>
          <a:off x="2138347" y="2837925"/>
          <a:ext cx="1212890" cy="48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22300">
            <a:lnSpc>
              <a:spcPct val="100000"/>
            </a:lnSpc>
            <a:spcBef>
              <a:spcPct val="0"/>
            </a:spcBef>
            <a:spcAft>
              <a:spcPct val="35000"/>
            </a:spcAft>
          </a:pPr>
          <a:r>
            <a:rPr lang="es-ES" sz="1400" b="0" kern="1200" dirty="0">
              <a:solidFill>
                <a:schemeClr val="bg1"/>
              </a:solidFill>
              <a:latin typeface="Arial Rounded MT Bold"/>
            </a:rPr>
            <a:t>Casos prácticos</a:t>
          </a:r>
        </a:p>
      </dsp:txBody>
      <dsp:txXfrm>
        <a:off x="2138347" y="2837925"/>
        <a:ext cx="1212890" cy="4851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64F085-CC28-44F8-B390-08B54A418A9B}">
      <dsp:nvSpPr>
        <dsp:cNvPr id="0" name=""/>
        <dsp:cNvSpPr/>
      </dsp:nvSpPr>
      <dsp:spPr>
        <a:xfrm>
          <a:off x="5253" y="1073164"/>
          <a:ext cx="2500108" cy="1722574"/>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0" r="-10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A8C840-CE1B-42B2-9956-79AB442C516C}">
      <dsp:nvSpPr>
        <dsp:cNvPr id="0" name=""/>
        <dsp:cNvSpPr/>
      </dsp:nvSpPr>
      <dsp:spPr>
        <a:xfrm>
          <a:off x="5253" y="2795739"/>
          <a:ext cx="2500108" cy="927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lvl="0" algn="ctr" defTabSz="933450">
            <a:lnSpc>
              <a:spcPct val="90000"/>
            </a:lnSpc>
            <a:spcBef>
              <a:spcPct val="0"/>
            </a:spcBef>
            <a:spcAft>
              <a:spcPct val="35000"/>
            </a:spcAft>
          </a:pPr>
          <a:r>
            <a:rPr lang="es-ES" sz="2100" kern="1200" dirty="0"/>
            <a:t>Guiado horizontal</a:t>
          </a:r>
          <a:br>
            <a:rPr lang="es-ES" sz="2100" kern="1200" dirty="0"/>
          </a:br>
          <a:endParaRPr lang="es-ES" sz="2100" kern="1200" dirty="0"/>
        </a:p>
      </dsp:txBody>
      <dsp:txXfrm>
        <a:off x="5253" y="2795739"/>
        <a:ext cx="2500108" cy="927540"/>
      </dsp:txXfrm>
    </dsp:sp>
    <dsp:sp modelId="{BB8E1234-0109-4CEF-8959-19D73DF8E559}">
      <dsp:nvSpPr>
        <dsp:cNvPr id="0" name=""/>
        <dsp:cNvSpPr/>
      </dsp:nvSpPr>
      <dsp:spPr>
        <a:xfrm>
          <a:off x="2755477" y="1073164"/>
          <a:ext cx="2500108" cy="1722574"/>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AB5FFF-578C-4C43-A0C7-2662E201C285}">
      <dsp:nvSpPr>
        <dsp:cNvPr id="0" name=""/>
        <dsp:cNvSpPr/>
      </dsp:nvSpPr>
      <dsp:spPr>
        <a:xfrm>
          <a:off x="2755477" y="2795739"/>
          <a:ext cx="2500108" cy="927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lvl="0" algn="ctr" defTabSz="933450">
            <a:lnSpc>
              <a:spcPct val="90000"/>
            </a:lnSpc>
            <a:spcBef>
              <a:spcPct val="0"/>
            </a:spcBef>
            <a:spcAft>
              <a:spcPct val="35000"/>
            </a:spcAft>
          </a:pPr>
          <a:r>
            <a:rPr lang="es-ES" sz="2100" kern="1200" dirty="0"/>
            <a:t>Guiado vertical</a:t>
          </a:r>
        </a:p>
      </dsp:txBody>
      <dsp:txXfrm>
        <a:off x="2755477" y="2795739"/>
        <a:ext cx="2500108" cy="927540"/>
      </dsp:txXfrm>
    </dsp:sp>
    <dsp:sp modelId="{9B7AABAD-D91B-4461-B1C9-D9A7F45C4500}">
      <dsp:nvSpPr>
        <dsp:cNvPr id="0" name=""/>
        <dsp:cNvSpPr/>
      </dsp:nvSpPr>
      <dsp:spPr>
        <a:xfrm>
          <a:off x="5505701" y="1073164"/>
          <a:ext cx="2500108" cy="1722574"/>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5000" r="-1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B60E51-65C8-42A1-8A0E-5D7BB249F34D}">
      <dsp:nvSpPr>
        <dsp:cNvPr id="0" name=""/>
        <dsp:cNvSpPr/>
      </dsp:nvSpPr>
      <dsp:spPr>
        <a:xfrm>
          <a:off x="5505701" y="2795739"/>
          <a:ext cx="2500108" cy="927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lvl="0" algn="ctr" defTabSz="933450">
            <a:lnSpc>
              <a:spcPct val="90000"/>
            </a:lnSpc>
            <a:spcBef>
              <a:spcPct val="0"/>
            </a:spcBef>
            <a:spcAft>
              <a:spcPct val="35000"/>
            </a:spcAft>
          </a:pPr>
          <a:r>
            <a:rPr lang="es-ES" sz="2100" kern="1200" dirty="0"/>
            <a:t>Guiado por GPS</a:t>
          </a:r>
        </a:p>
      </dsp:txBody>
      <dsp:txXfrm>
        <a:off x="5505701" y="2795739"/>
        <a:ext cx="2500108" cy="927540"/>
      </dsp:txXfrm>
    </dsp:sp>
    <dsp:sp modelId="{23957799-803D-4D98-ACF8-2E9E1DAD1946}">
      <dsp:nvSpPr>
        <dsp:cNvPr id="0" name=""/>
        <dsp:cNvSpPr/>
      </dsp:nvSpPr>
      <dsp:spPr>
        <a:xfrm>
          <a:off x="8255926" y="1013115"/>
          <a:ext cx="2500108" cy="1722574"/>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000" r="-2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2FA610-2F06-407C-AE7B-96A0549017DE}">
      <dsp:nvSpPr>
        <dsp:cNvPr id="0" name=""/>
        <dsp:cNvSpPr/>
      </dsp:nvSpPr>
      <dsp:spPr>
        <a:xfrm>
          <a:off x="8255926" y="2795739"/>
          <a:ext cx="2500108" cy="927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lvl="0" algn="ctr" defTabSz="933450">
            <a:lnSpc>
              <a:spcPct val="90000"/>
            </a:lnSpc>
            <a:spcBef>
              <a:spcPct val="0"/>
            </a:spcBef>
            <a:spcAft>
              <a:spcPct val="35000"/>
            </a:spcAft>
          </a:pPr>
          <a:r>
            <a:rPr lang="es-ES" sz="2100" kern="1200" dirty="0"/>
            <a:t>Mapa virtual</a:t>
          </a:r>
        </a:p>
      </dsp:txBody>
      <dsp:txXfrm>
        <a:off x="8255926" y="2795739"/>
        <a:ext cx="2500108" cy="92754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10972800" y="-8467"/>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10699423" y="3681413"/>
              <a:ext cx="1489402" cy="316812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11321592" y="-8467"/>
              <a:ext cx="870407"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1321592" y="-8467"/>
              <a:ext cx="867232"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1601828" y="-8467"/>
              <a:ext cx="586996"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1601827" y="3589867"/>
              <a:ext cx="586997"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358219"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4" name="Date Placeholder 3"/>
          <p:cNvSpPr>
            <a:spLocks noGrp="1"/>
          </p:cNvSpPr>
          <p:nvPr>
            <p:ph type="dt" sz="half" idx="10"/>
          </p:nvPr>
        </p:nvSpPr>
        <p:spPr/>
        <p:txBody>
          <a:bodyPr/>
          <a:lstStyle/>
          <a:p>
            <a:fld id="{B61BEF0D-F0BB-DE4B-95CE-6DB70DBA9567}" type="datetimeFigureOut">
              <a:rPr lang="en-US" dirty="0"/>
              <a:pPr/>
              <a:t>2/17/2021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2/17/2021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2/17/2021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2/17/2021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2/17/2021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2/17/2021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2/17/2021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grpSp>
        <p:nvGrpSpPr>
          <p:cNvPr id="7" name="Group 6"/>
          <p:cNvGrpSpPr/>
          <p:nvPr userDrawn="1"/>
        </p:nvGrpSpPr>
        <p:grpSpPr>
          <a:xfrm>
            <a:off x="1" y="-8467"/>
            <a:ext cx="12188826" cy="6866467"/>
            <a:chOff x="0" y="-8467"/>
            <a:chExt cx="12188826" cy="6866467"/>
          </a:xfrm>
        </p:grpSpPr>
        <p:cxnSp>
          <p:nvCxnSpPr>
            <p:cNvPr id="32" name="Straight Connector 31"/>
            <p:cNvCxnSpPr>
              <a:cxnSpLocks/>
              <a:endCxn id="31" idx="2"/>
            </p:cNvCxnSpPr>
            <p:nvPr/>
          </p:nvCxnSpPr>
          <p:spPr>
            <a:xfrm>
              <a:off x="10999178" y="0"/>
              <a:ext cx="439614"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a:cxnSpLocks/>
            </p:cNvCxnSpPr>
            <p:nvPr/>
          </p:nvCxnSpPr>
          <p:spPr>
            <a:xfrm flipH="1">
              <a:off x="10937631" y="3681413"/>
              <a:ext cx="1251195"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11219747" y="-8467"/>
              <a:ext cx="969078"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1720146" y="-8467"/>
              <a:ext cx="468678"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1438792" y="4747845"/>
              <a:ext cx="750033" cy="2110155"/>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userDrawn="1"/>
          </p:nvSpPr>
          <p:spPr>
            <a:xfrm rot="10800000">
              <a:off x="0" y="0"/>
              <a:ext cx="842596" cy="756138"/>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7" cy="1646302"/>
          </a:xfrm>
        </p:spPr>
        <p:txBody>
          <a:bodyPr anchor="b">
            <a:noAutofit/>
          </a:bodyPr>
          <a:lstStyle>
            <a:lvl1pPr algn="r">
              <a:defRPr sz="5401">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5"/>
            <a:ext cx="7766937" cy="1096899"/>
          </a:xfrm>
        </p:spPr>
        <p:txBody>
          <a:bodyPr anchor="t"/>
          <a:lstStyle>
            <a:lvl1pPr marL="0" indent="0" algn="r">
              <a:buNone/>
              <a:defRPr>
                <a:solidFill>
                  <a:schemeClr val="tx1">
                    <a:lumMod val="50000"/>
                    <a:lumOff val="50000"/>
                  </a:schemeClr>
                </a:solidFill>
              </a:defRPr>
            </a:lvl1pPr>
            <a:lvl2pPr marL="457211" indent="0" algn="ctr">
              <a:buNone/>
              <a:defRPr>
                <a:solidFill>
                  <a:schemeClr val="tx1">
                    <a:tint val="75000"/>
                  </a:schemeClr>
                </a:solidFill>
              </a:defRPr>
            </a:lvl2pPr>
            <a:lvl3pPr marL="914423" indent="0" algn="ctr">
              <a:buNone/>
              <a:defRPr>
                <a:solidFill>
                  <a:schemeClr val="tx1">
                    <a:tint val="75000"/>
                  </a:schemeClr>
                </a:solidFill>
              </a:defRPr>
            </a:lvl3pPr>
            <a:lvl4pPr marL="1371634" indent="0" algn="ctr">
              <a:buNone/>
              <a:defRPr>
                <a:solidFill>
                  <a:schemeClr val="tx1">
                    <a:tint val="75000"/>
                  </a:schemeClr>
                </a:solidFill>
              </a:defRPr>
            </a:lvl4pPr>
            <a:lvl5pPr marL="1828846" indent="0" algn="ctr">
              <a:buNone/>
              <a:defRPr>
                <a:solidFill>
                  <a:schemeClr val="tx1">
                    <a:tint val="75000"/>
                  </a:schemeClr>
                </a:solidFill>
              </a:defRPr>
            </a:lvl5pPr>
            <a:lvl6pPr marL="2286057" indent="0" algn="ctr">
              <a:buNone/>
              <a:defRPr>
                <a:solidFill>
                  <a:schemeClr val="tx1">
                    <a:tint val="75000"/>
                  </a:schemeClr>
                </a:solidFill>
              </a:defRPr>
            </a:lvl6pPr>
            <a:lvl7pPr marL="2743269" indent="0" algn="ctr">
              <a:buNone/>
              <a:defRPr>
                <a:solidFill>
                  <a:schemeClr val="tx1">
                    <a:tint val="75000"/>
                  </a:schemeClr>
                </a:solidFill>
              </a:defRPr>
            </a:lvl7pPr>
            <a:lvl8pPr marL="3200480" indent="0" algn="ctr">
              <a:buNone/>
              <a:defRPr>
                <a:solidFill>
                  <a:schemeClr val="tx1">
                    <a:tint val="75000"/>
                  </a:schemeClr>
                </a:solidFill>
              </a:defRPr>
            </a:lvl8pPr>
            <a:lvl9pPr marL="3657691"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980364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2/17/2021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2/17/2021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2/17/2021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2/17/2021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2/17/2021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42A54C80-263E-416B-A8E0-580EDEADCBDC}" type="datetimeFigureOut">
              <a:rPr lang="en-US" dirty="0"/>
              <a:t>2/17/2021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2/17/2021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2/17/2021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‹Nº›</a:t>
            </a:fld>
            <a:endParaRPr lang="en-US" dirty="0"/>
          </a:p>
        </p:txBody>
      </p:sp>
      <p:grpSp>
        <p:nvGrpSpPr>
          <p:cNvPr id="18" name="Group 6"/>
          <p:cNvGrpSpPr/>
          <p:nvPr userDrawn="1"/>
        </p:nvGrpSpPr>
        <p:grpSpPr>
          <a:xfrm>
            <a:off x="0" y="-8467"/>
            <a:ext cx="12192000" cy="6866467"/>
            <a:chOff x="0" y="-8467"/>
            <a:chExt cx="12192000" cy="6866467"/>
          </a:xfrm>
        </p:grpSpPr>
        <p:cxnSp>
          <p:nvCxnSpPr>
            <p:cNvPr id="19" name="Straight Connector 31"/>
            <p:cNvCxnSpPr/>
            <p:nvPr/>
          </p:nvCxnSpPr>
          <p:spPr>
            <a:xfrm>
              <a:off x="10972800" y="-8467"/>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0"/>
            <p:cNvCxnSpPr/>
            <p:nvPr/>
          </p:nvCxnSpPr>
          <p:spPr>
            <a:xfrm flipH="1">
              <a:off x="11057641" y="3681413"/>
              <a:ext cx="1131184" cy="316812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1" name="Rectangle 25"/>
            <p:cNvSpPr/>
            <p:nvPr/>
          </p:nvSpPr>
          <p:spPr>
            <a:xfrm>
              <a:off x="11321592" y="-8467"/>
              <a:ext cx="870407" cy="4505053"/>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8"/>
            <p:cNvSpPr/>
            <p:nvPr/>
          </p:nvSpPr>
          <p:spPr>
            <a:xfrm>
              <a:off x="11321592" y="3044858"/>
              <a:ext cx="867232" cy="3813142"/>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9"/>
            <p:cNvSpPr/>
            <p:nvPr/>
          </p:nvSpPr>
          <p:spPr>
            <a:xfrm>
              <a:off x="11601828" y="-8467"/>
              <a:ext cx="586996"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0"/>
            <p:cNvSpPr/>
            <p:nvPr/>
          </p:nvSpPr>
          <p:spPr>
            <a:xfrm>
              <a:off x="11601827" y="3589867"/>
              <a:ext cx="586997"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18"/>
            <p:cNvSpPr/>
            <p:nvPr/>
          </p:nvSpPr>
          <p:spPr>
            <a:xfrm rot="10800000">
              <a:off x="0" y="0"/>
              <a:ext cx="358219"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 id="2147483668"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robotplus.es/"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hyperlink" Target="https://www.mscbs.gob.es/profesionales/saludPublica/ccayes/alertasActual/nCov/documentos/Especificacion_UNE_0068-2020.pdf" TargetMode="Externa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hyperlink" Target="https://www.researchgate.net/publication/339887436" TargetMode="External"/><Relationship Id="rId2" Type="http://schemas.openxmlformats.org/officeDocument/2006/relationships/hyperlink" Target="http://iuva.org/Advice-selection/operation-of-equipment-for-the-UV-disinfection-of-air-and" TargetMode="External"/><Relationship Id="rId1" Type="http://schemas.openxmlformats.org/officeDocument/2006/relationships/slideLayout" Target="../slideLayouts/slideLayout8.xml"/><Relationship Id="rId5" Type="http://schemas.openxmlformats.org/officeDocument/2006/relationships/image" Target="../media/image57.png"/><Relationship Id="rId4" Type="http://schemas.openxmlformats.org/officeDocument/2006/relationships/image" Target="../media/image56.emf"/></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slideLayout" Target="../slideLayouts/slideLayout8.xml"/><Relationship Id="rId1" Type="http://schemas.openxmlformats.org/officeDocument/2006/relationships/video" Target="https://www.youtube.com/embed/TjZjbjmrI14" TargetMode="External"/><Relationship Id="rId5" Type="http://schemas.openxmlformats.org/officeDocument/2006/relationships/image" Target="../media/image64.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6.png"/><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8.xml"/><Relationship Id="rId1" Type="http://schemas.openxmlformats.org/officeDocument/2006/relationships/video" Target="https://www.youtube.com/embed/j_kX7FZ1YYU"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8.xml"/><Relationship Id="rId1" Type="http://schemas.openxmlformats.org/officeDocument/2006/relationships/video" Target="https://www.youtube.com/embed/2gE5bHtswe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hyperlink" Target="http://www.robotplus.es/" TargetMode="External"/><Relationship Id="rId5" Type="http://schemas.openxmlformats.org/officeDocument/2006/relationships/image" Target="../media/image75.png"/><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8" Type="http://schemas.openxmlformats.org/officeDocument/2006/relationships/hyperlink" Target="https://www.instagram.com/_robotplus_/" TargetMode="External"/><Relationship Id="rId13"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78.png"/><Relationship Id="rId12" Type="http://schemas.openxmlformats.org/officeDocument/2006/relationships/hyperlink" Target="http://www.robotplus.es/" TargetMode="External"/><Relationship Id="rId2" Type="http://schemas.openxmlformats.org/officeDocument/2006/relationships/image" Target="../media/image3.png"/><Relationship Id="rId1" Type="http://schemas.openxmlformats.org/officeDocument/2006/relationships/slideLayout" Target="../slideLayouts/slideLayout17.xml"/><Relationship Id="rId6" Type="http://schemas.openxmlformats.org/officeDocument/2006/relationships/hyperlink" Target="https://twitter.com/ROBOTPLUS" TargetMode="External"/><Relationship Id="rId11" Type="http://schemas.openxmlformats.org/officeDocument/2006/relationships/image" Target="../media/image80.png"/><Relationship Id="rId5" Type="http://schemas.openxmlformats.org/officeDocument/2006/relationships/image" Target="../media/image77.jpeg"/><Relationship Id="rId10" Type="http://schemas.openxmlformats.org/officeDocument/2006/relationships/hyperlink" Target="https://www.youtube.com/channel/UCwh99Gfo122W508-7o-EWAQ" TargetMode="External"/><Relationship Id="rId4" Type="http://schemas.openxmlformats.org/officeDocument/2006/relationships/hyperlink" Target="https://www.linkedin.com/company/robotplus-s-l-/" TargetMode="External"/><Relationship Id="rId9" Type="http://schemas.openxmlformats.org/officeDocument/2006/relationships/image" Target="../media/image79.jpe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06002" y="2429385"/>
            <a:ext cx="9476362" cy="748928"/>
          </a:xfrm>
        </p:spPr>
        <p:txBody>
          <a:bodyPr>
            <a:noAutofit/>
          </a:bodyPr>
          <a:lstStyle/>
          <a:p>
            <a:r>
              <a:rPr lang="es-ES" sz="4000" b="1" dirty="0">
                <a:ln w="0"/>
                <a:solidFill>
                  <a:srgbClr val="97BF0D"/>
                </a:solidFill>
                <a:latin typeface="Bahnschrift SemiBold SemiConden" panose="020B0502040204020203" pitchFamily="34" charset="0"/>
              </a:rPr>
              <a:t>SOLUCIONES AUTÓNOMAS DE </a:t>
            </a:r>
            <a:r>
              <a:rPr lang="es-ES" sz="4000" b="1" dirty="0" smtClean="0">
                <a:ln w="0"/>
                <a:solidFill>
                  <a:srgbClr val="97BF0D"/>
                </a:solidFill>
                <a:latin typeface="Bahnschrift SemiBold SemiConden" panose="020B0502040204020203" pitchFamily="34" charset="0"/>
              </a:rPr>
              <a:t>DESINFECCIÓN</a:t>
            </a:r>
            <a:endParaRPr lang="es-ES" sz="4000" dirty="0"/>
          </a:p>
        </p:txBody>
      </p:sp>
      <p:pic>
        <p:nvPicPr>
          <p:cNvPr id="4" name="Imagen 3"/>
          <p:cNvPicPr>
            <a:picLocks noChangeAspect="1"/>
          </p:cNvPicPr>
          <p:nvPr/>
        </p:nvPicPr>
        <p:blipFill>
          <a:blip r:embed="rId2"/>
          <a:stretch>
            <a:fillRect/>
          </a:stretch>
        </p:blipFill>
        <p:spPr>
          <a:xfrm>
            <a:off x="0" y="4847102"/>
            <a:ext cx="8333653" cy="2010898"/>
          </a:xfrm>
          <a:prstGeom prst="rect">
            <a:avLst/>
          </a:prstGeom>
        </p:spPr>
      </p:pic>
      <p:pic>
        <p:nvPicPr>
          <p:cNvPr id="5" name="Picture 2" descr="Resultado de imagen de farmaforu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1976" b="34606"/>
          <a:stretch/>
        </p:blipFill>
        <p:spPr bwMode="auto">
          <a:xfrm>
            <a:off x="633415" y="393659"/>
            <a:ext cx="3330100" cy="63591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hlinkClick r:id="rId4"/>
            <a:extLst>
              <a:ext uri="{FF2B5EF4-FFF2-40B4-BE49-F238E27FC236}">
                <a16:creationId xmlns:a16="http://schemas.microsoft.com/office/drawing/2014/main" id="{4D063E03-0B60-48E8-9785-F211C42BD46B}"/>
              </a:ext>
            </a:extLst>
          </p:cNvPr>
          <p:cNvPicPr>
            <a:picLocks noChangeAspect="1"/>
          </p:cNvPicPr>
          <p:nvPr/>
        </p:nvPicPr>
        <p:blipFill>
          <a:blip r:embed="rId5"/>
          <a:stretch>
            <a:fillRect/>
          </a:stretch>
        </p:blipFill>
        <p:spPr>
          <a:xfrm>
            <a:off x="8258146" y="92755"/>
            <a:ext cx="2187004" cy="1170821"/>
          </a:xfrm>
          <a:prstGeom prst="rect">
            <a:avLst/>
          </a:prstGeom>
        </p:spPr>
      </p:pic>
      <p:pic>
        <p:nvPicPr>
          <p:cNvPr id="7" name="Imagen 6"/>
          <p:cNvPicPr>
            <a:picLocks noChangeAspect="1"/>
          </p:cNvPicPr>
          <p:nvPr/>
        </p:nvPicPr>
        <p:blipFill>
          <a:blip r:embed="rId6"/>
          <a:stretch>
            <a:fillRect/>
          </a:stretch>
        </p:blipFill>
        <p:spPr>
          <a:xfrm>
            <a:off x="7123635" y="1134694"/>
            <a:ext cx="4871958" cy="841250"/>
          </a:xfrm>
          <a:prstGeom prst="rect">
            <a:avLst/>
          </a:prstGeom>
        </p:spPr>
      </p:pic>
      <p:sp>
        <p:nvSpPr>
          <p:cNvPr id="8" name="Título 1"/>
          <p:cNvSpPr txBox="1">
            <a:spLocks/>
          </p:cNvSpPr>
          <p:nvPr/>
        </p:nvSpPr>
        <p:spPr>
          <a:xfrm>
            <a:off x="1536631" y="711614"/>
            <a:ext cx="6878074" cy="84616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S" sz="2800" b="1" dirty="0">
              <a:ln w="0"/>
              <a:solidFill>
                <a:srgbClr val="97BF0D"/>
              </a:solidFill>
              <a:latin typeface="Bahnschrift SemiBold SemiConden" panose="020B0502040204020203" pitchFamily="34" charset="0"/>
            </a:endParaRPr>
          </a:p>
        </p:txBody>
      </p:sp>
      <p:sp>
        <p:nvSpPr>
          <p:cNvPr id="9" name="Rectángulo 8"/>
          <p:cNvSpPr/>
          <p:nvPr/>
        </p:nvSpPr>
        <p:spPr>
          <a:xfrm>
            <a:off x="5172075" y="3721046"/>
            <a:ext cx="7019925" cy="707886"/>
          </a:xfrm>
          <a:prstGeom prst="rect">
            <a:avLst/>
          </a:prstGeom>
        </p:spPr>
        <p:txBody>
          <a:bodyPr wrap="square">
            <a:spAutoFit/>
          </a:bodyPr>
          <a:lstStyle/>
          <a:p>
            <a:r>
              <a:rPr lang="es-ES" sz="2000" b="1" dirty="0">
                <a:solidFill>
                  <a:schemeClr val="accent1"/>
                </a:solidFill>
              </a:rPr>
              <a:t>Marcos </a:t>
            </a:r>
            <a:r>
              <a:rPr lang="es-ES" sz="2000" b="1" dirty="0" smtClean="0">
                <a:solidFill>
                  <a:schemeClr val="accent1"/>
                </a:solidFill>
              </a:rPr>
              <a:t>Jiménez</a:t>
            </a:r>
            <a:r>
              <a:rPr lang="es-ES" sz="2000" dirty="0" smtClean="0">
                <a:solidFill>
                  <a:schemeClr val="accent1"/>
                </a:solidFill>
              </a:rPr>
              <a:t>  </a:t>
            </a:r>
            <a:r>
              <a:rPr lang="es-ES" sz="2000" dirty="0" smtClean="0">
                <a:solidFill>
                  <a:schemeClr val="tx1">
                    <a:lumMod val="75000"/>
                    <a:lumOff val="25000"/>
                  </a:schemeClr>
                </a:solidFill>
              </a:rPr>
              <a:t>	Responsable </a:t>
            </a:r>
            <a:r>
              <a:rPr lang="es-ES" sz="2000" dirty="0">
                <a:solidFill>
                  <a:schemeClr val="tx1">
                    <a:lumMod val="75000"/>
                    <a:lumOff val="25000"/>
                  </a:schemeClr>
                </a:solidFill>
              </a:rPr>
              <a:t>I+D+I </a:t>
            </a:r>
            <a:r>
              <a:rPr lang="es-ES" sz="2000" dirty="0" smtClean="0">
                <a:solidFill>
                  <a:schemeClr val="tx1">
                    <a:lumMod val="75000"/>
                    <a:lumOff val="25000"/>
                  </a:schemeClr>
                </a:solidFill>
              </a:rPr>
              <a:t>en </a:t>
            </a:r>
            <a:r>
              <a:rPr lang="es-ES" sz="2000" dirty="0" err="1" smtClean="0">
                <a:solidFill>
                  <a:schemeClr val="tx1">
                    <a:lumMod val="75000"/>
                    <a:lumOff val="25000"/>
                  </a:schemeClr>
                </a:solidFill>
              </a:rPr>
              <a:t>RobotPlus</a:t>
            </a:r>
            <a:r>
              <a:rPr lang="es-ES" sz="2000" dirty="0">
                <a:solidFill>
                  <a:schemeClr val="tx1">
                    <a:lumMod val="75000"/>
                    <a:lumOff val="25000"/>
                  </a:schemeClr>
                </a:solidFill>
              </a:rPr>
              <a:t/>
            </a:r>
            <a:br>
              <a:rPr lang="es-ES" sz="2000" dirty="0">
                <a:solidFill>
                  <a:schemeClr val="tx1">
                    <a:lumMod val="75000"/>
                    <a:lumOff val="25000"/>
                  </a:schemeClr>
                </a:solidFill>
              </a:rPr>
            </a:br>
            <a:r>
              <a:rPr lang="es-ES" sz="2000" b="1" dirty="0">
                <a:solidFill>
                  <a:schemeClr val="accent1"/>
                </a:solidFill>
              </a:rPr>
              <a:t>Luis </a:t>
            </a:r>
            <a:r>
              <a:rPr lang="es-ES" sz="2000" b="1" dirty="0" smtClean="0">
                <a:solidFill>
                  <a:schemeClr val="accent1"/>
                </a:solidFill>
              </a:rPr>
              <a:t>Cordero</a:t>
            </a:r>
            <a:r>
              <a:rPr lang="es-ES" sz="2000" dirty="0">
                <a:solidFill>
                  <a:schemeClr val="tx1">
                    <a:lumMod val="75000"/>
                    <a:lumOff val="25000"/>
                  </a:schemeClr>
                </a:solidFill>
              </a:rPr>
              <a:t>	</a:t>
            </a:r>
            <a:r>
              <a:rPr lang="es-ES" sz="2000" dirty="0" smtClean="0">
                <a:solidFill>
                  <a:schemeClr val="tx1">
                    <a:lumMod val="75000"/>
                    <a:lumOff val="25000"/>
                  </a:schemeClr>
                </a:solidFill>
              </a:rPr>
              <a:t>  	Técnico-Comercial </a:t>
            </a:r>
            <a:r>
              <a:rPr lang="es-ES" sz="2000" dirty="0">
                <a:solidFill>
                  <a:schemeClr val="tx1">
                    <a:lumMod val="75000"/>
                    <a:lumOff val="25000"/>
                  </a:schemeClr>
                </a:solidFill>
              </a:rPr>
              <a:t>en </a:t>
            </a:r>
            <a:r>
              <a:rPr lang="es-ES" sz="2000" dirty="0" err="1" smtClean="0">
                <a:solidFill>
                  <a:schemeClr val="tx1">
                    <a:lumMod val="75000"/>
                    <a:lumOff val="25000"/>
                  </a:schemeClr>
                </a:solidFill>
              </a:rPr>
              <a:t>RobotPlus</a:t>
            </a:r>
            <a:endParaRPr lang="es-ES" sz="2000" b="0" i="0" dirty="0">
              <a:solidFill>
                <a:schemeClr val="tx1">
                  <a:lumMod val="75000"/>
                  <a:lumOff val="25000"/>
                </a:schemeClr>
              </a:solidFill>
              <a:effectLst/>
            </a:endParaRPr>
          </a:p>
        </p:txBody>
      </p:sp>
      <p:pic>
        <p:nvPicPr>
          <p:cNvPr id="10" name="Imagen 9"/>
          <p:cNvPicPr>
            <a:picLocks noChangeAspect="1"/>
          </p:cNvPicPr>
          <p:nvPr/>
        </p:nvPicPr>
        <p:blipFill rotWithShape="1">
          <a:blip r:embed="rId2"/>
          <a:srcRect l="98492"/>
          <a:stretch/>
        </p:blipFill>
        <p:spPr>
          <a:xfrm>
            <a:off x="8271449" y="4847102"/>
            <a:ext cx="3920551" cy="2010898"/>
          </a:xfrm>
          <a:prstGeom prst="rect">
            <a:avLst/>
          </a:prstGeom>
        </p:spPr>
      </p:pic>
    </p:spTree>
    <p:extLst>
      <p:ext uri="{BB962C8B-B14F-4D97-AF65-F5344CB8AC3E}">
        <p14:creationId xmlns:p14="http://schemas.microsoft.com/office/powerpoint/2010/main" val="15213186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OZONO</a:t>
            </a:r>
            <a:endParaRPr lang="es-ES" dirty="0"/>
          </a:p>
        </p:txBody>
      </p:sp>
      <p:sp>
        <p:nvSpPr>
          <p:cNvPr id="3" name="Marcador de contenido 2"/>
          <p:cNvSpPr>
            <a:spLocks noGrp="1"/>
          </p:cNvSpPr>
          <p:nvPr>
            <p:ph idx="1"/>
          </p:nvPr>
        </p:nvSpPr>
        <p:spPr>
          <a:xfrm>
            <a:off x="603761" y="1855790"/>
            <a:ext cx="8596668" cy="2127632"/>
          </a:xfrm>
        </p:spPr>
        <p:txBody>
          <a:bodyPr/>
          <a:lstStyle/>
          <a:p>
            <a:r>
              <a:rPr lang="es-ES" dirty="0" smtClean="0"/>
              <a:t>El OZONO es un reactivo gaseoso que inactiva por oxidación los organismos.</a:t>
            </a:r>
          </a:p>
          <a:p>
            <a:r>
              <a:rPr lang="es-ES" dirty="0" smtClean="0"/>
              <a:t>Es corrosivo e irritante</a:t>
            </a:r>
          </a:p>
          <a:p>
            <a:r>
              <a:rPr lang="es-ES" dirty="0" smtClean="0"/>
              <a:t>No deja residuo</a:t>
            </a:r>
          </a:p>
          <a:p>
            <a:r>
              <a:rPr lang="es-ES" dirty="0" smtClean="0"/>
              <a:t>Se genera in situ</a:t>
            </a:r>
          </a:p>
        </p:txBody>
      </p:sp>
      <p:pic>
        <p:nvPicPr>
          <p:cNvPr id="13314" name="Picture 2" descr="Resultado de imagen de ozono desinfecció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5831" y="1548990"/>
            <a:ext cx="2790825" cy="2933701"/>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677334" y="3757476"/>
            <a:ext cx="3270639" cy="646331"/>
          </a:xfrm>
          <a:prstGeom prst="rect">
            <a:avLst/>
          </a:prstGeom>
        </p:spPr>
        <p:txBody>
          <a:bodyPr wrap="none">
            <a:spAutoFit/>
          </a:bodyPr>
          <a:lstStyle/>
          <a:p>
            <a:r>
              <a:rPr lang="es-ES" sz="3600" dirty="0" smtClean="0">
                <a:solidFill>
                  <a:srgbClr val="90C226"/>
                </a:solidFill>
                <a:ea typeface="+mj-ea"/>
                <a:cs typeface="+mj-cs"/>
              </a:rPr>
              <a:t>FOTOCATÁLISIS</a:t>
            </a:r>
            <a:endParaRPr lang="es-ES" dirty="0"/>
          </a:p>
        </p:txBody>
      </p:sp>
      <p:sp>
        <p:nvSpPr>
          <p:cNvPr id="7" name="Marcador de contenido 2"/>
          <p:cNvSpPr txBox="1">
            <a:spLocks/>
          </p:cNvSpPr>
          <p:nvPr/>
        </p:nvSpPr>
        <p:spPr>
          <a:xfrm>
            <a:off x="603761" y="4665065"/>
            <a:ext cx="8596668" cy="135736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s-ES" dirty="0" smtClean="0"/>
              <a:t>Oxidación directa de patógenos orgánicos</a:t>
            </a:r>
          </a:p>
          <a:p>
            <a:r>
              <a:rPr lang="es-ES" dirty="0" smtClean="0"/>
              <a:t>Oxidación de la humedad del aire para generar peróxidos.</a:t>
            </a:r>
            <a:endParaRPr lang="es-ES" dirty="0" smtClean="0"/>
          </a:p>
        </p:txBody>
      </p:sp>
    </p:spTree>
    <p:extLst>
      <p:ext uri="{BB962C8B-B14F-4D97-AF65-F5344CB8AC3E}">
        <p14:creationId xmlns:p14="http://schemas.microsoft.com/office/powerpoint/2010/main" val="4350373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Métodos de desinfección</a:t>
            </a:r>
            <a:endParaRPr lang="es-ES" dirty="0"/>
          </a:p>
        </p:txBody>
      </p:sp>
      <p:sp>
        <p:nvSpPr>
          <p:cNvPr id="10" name="Rectángulo 9"/>
          <p:cNvSpPr/>
          <p:nvPr/>
        </p:nvSpPr>
        <p:spPr>
          <a:xfrm>
            <a:off x="677334" y="3073635"/>
            <a:ext cx="3237040" cy="369332"/>
          </a:xfrm>
          <a:prstGeom prst="rect">
            <a:avLst/>
          </a:prstGeom>
        </p:spPr>
        <p:txBody>
          <a:bodyPr wrap="none">
            <a:spAutoFit/>
          </a:bodyPr>
          <a:lstStyle/>
          <a:p>
            <a:r>
              <a:rPr lang="es-ES" dirty="0"/>
              <a:t>Reglamento (UE) nº 528/2012</a:t>
            </a:r>
          </a:p>
        </p:txBody>
      </p:sp>
      <p:sp>
        <p:nvSpPr>
          <p:cNvPr id="11" name="Rectángulo 10"/>
          <p:cNvSpPr/>
          <p:nvPr/>
        </p:nvSpPr>
        <p:spPr>
          <a:xfrm>
            <a:off x="677334" y="3673156"/>
            <a:ext cx="9975273" cy="646331"/>
          </a:xfrm>
          <a:prstGeom prst="rect">
            <a:avLst/>
          </a:prstGeom>
        </p:spPr>
        <p:txBody>
          <a:bodyPr wrap="square">
            <a:spAutoFit/>
          </a:bodyPr>
          <a:lstStyle/>
          <a:p>
            <a:pPr algn="just"/>
            <a:r>
              <a:rPr lang="es-ES" i="1" dirty="0" smtClean="0"/>
              <a:t>“Todos </a:t>
            </a:r>
            <a:r>
              <a:rPr lang="es-ES" i="1" dirty="0"/>
              <a:t>los </a:t>
            </a:r>
            <a:r>
              <a:rPr lang="es-ES" i="1" dirty="0" err="1"/>
              <a:t>biocidas</a:t>
            </a:r>
            <a:r>
              <a:rPr lang="es-ES" i="1" dirty="0"/>
              <a:t> comercializados deben contener sustancias activas que, a su vez, hayan sido aprobadas con anterioridad o bien estén en periodo de evaluación en la Unión Europea</a:t>
            </a:r>
            <a:r>
              <a:rPr lang="es-ES" i="1" dirty="0" smtClean="0"/>
              <a:t>.”</a:t>
            </a:r>
            <a:endParaRPr lang="es-ES" i="1" dirty="0"/>
          </a:p>
        </p:txBody>
      </p:sp>
      <p:sp>
        <p:nvSpPr>
          <p:cNvPr id="12" name="Rectángulo 11"/>
          <p:cNvSpPr/>
          <p:nvPr/>
        </p:nvSpPr>
        <p:spPr>
          <a:xfrm>
            <a:off x="677334" y="4549676"/>
            <a:ext cx="10240048" cy="1477328"/>
          </a:xfrm>
          <a:prstGeom prst="rect">
            <a:avLst/>
          </a:prstGeom>
        </p:spPr>
        <p:txBody>
          <a:bodyPr wrap="square">
            <a:spAutoFit/>
          </a:bodyPr>
          <a:lstStyle/>
          <a:p>
            <a:pPr algn="just"/>
            <a:r>
              <a:rPr lang="es-ES" i="1" dirty="0" smtClean="0"/>
              <a:t>“Actualmente</a:t>
            </a:r>
            <a:r>
              <a:rPr lang="es-ES" i="1" dirty="0"/>
              <a:t>, no existe ningún producto </a:t>
            </a:r>
            <a:r>
              <a:rPr lang="es-ES" i="1" dirty="0" err="1"/>
              <a:t>virucida</a:t>
            </a:r>
            <a:r>
              <a:rPr lang="es-ES" i="1" dirty="0"/>
              <a:t> que esté autorizado para su uso por nebulización sobre las personas. Por tanto, esta técnica de aplicación que se anuncia en los denominados </a:t>
            </a:r>
            <a:r>
              <a:rPr lang="es-ES" b="1" i="1" dirty="0"/>
              <a:t>túneles desinfectantes de ningún modo puede ser utilizada sobre personas</a:t>
            </a:r>
            <a:r>
              <a:rPr lang="es-ES" i="1" dirty="0"/>
              <a:t>. Un uso inadecuado de </a:t>
            </a:r>
            <a:r>
              <a:rPr lang="es-ES" i="1" dirty="0" err="1"/>
              <a:t>biocidas</a:t>
            </a:r>
            <a:r>
              <a:rPr lang="es-ES" i="1" dirty="0"/>
              <a:t> introduce un doble riesgo, posibles daños para la salud humana y dar una falsa sensación de </a:t>
            </a:r>
            <a:r>
              <a:rPr lang="es-ES" i="1" dirty="0" smtClean="0"/>
              <a:t>seguridad”</a:t>
            </a:r>
            <a:endParaRPr lang="es-ES" i="1" dirty="0"/>
          </a:p>
        </p:txBody>
      </p:sp>
      <p:pic>
        <p:nvPicPr>
          <p:cNvPr id="13" name="Imagen 12"/>
          <p:cNvPicPr>
            <a:picLocks noChangeAspect="1"/>
          </p:cNvPicPr>
          <p:nvPr/>
        </p:nvPicPr>
        <p:blipFill>
          <a:blip r:embed="rId2"/>
          <a:stretch>
            <a:fillRect/>
          </a:stretch>
        </p:blipFill>
        <p:spPr>
          <a:xfrm>
            <a:off x="1453938" y="1734147"/>
            <a:ext cx="3048789" cy="1055472"/>
          </a:xfrm>
          <a:prstGeom prst="rect">
            <a:avLst/>
          </a:prstGeom>
        </p:spPr>
      </p:pic>
      <p:pic>
        <p:nvPicPr>
          <p:cNvPr id="5" name="Imagen 4"/>
          <p:cNvPicPr>
            <a:picLocks noChangeAspect="1"/>
          </p:cNvPicPr>
          <p:nvPr/>
        </p:nvPicPr>
        <p:blipFill>
          <a:blip r:embed="rId3"/>
          <a:stretch>
            <a:fillRect/>
          </a:stretch>
        </p:blipFill>
        <p:spPr>
          <a:xfrm>
            <a:off x="4738922" y="1739523"/>
            <a:ext cx="5383893" cy="1012764"/>
          </a:xfrm>
          <a:prstGeom prst="rect">
            <a:avLst/>
          </a:prstGeom>
        </p:spPr>
      </p:pic>
      <p:sp>
        <p:nvSpPr>
          <p:cNvPr id="6" name="Rectángulo 5"/>
          <p:cNvSpPr/>
          <p:nvPr/>
        </p:nvSpPr>
        <p:spPr>
          <a:xfrm>
            <a:off x="3101801" y="6175693"/>
            <a:ext cx="7656253" cy="261610"/>
          </a:xfrm>
          <a:prstGeom prst="rect">
            <a:avLst/>
          </a:prstGeom>
        </p:spPr>
        <p:txBody>
          <a:bodyPr wrap="square">
            <a:spAutoFit/>
          </a:bodyPr>
          <a:lstStyle/>
          <a:p>
            <a:r>
              <a:rPr lang="es-ES" sz="1100" dirty="0" smtClean="0">
                <a:solidFill>
                  <a:schemeClr val="bg1">
                    <a:lumMod val="65000"/>
                  </a:schemeClr>
                </a:solidFill>
              </a:rPr>
              <a:t>Ministerio </a:t>
            </a:r>
            <a:r>
              <a:rPr lang="es-ES" sz="1100" dirty="0">
                <a:solidFill>
                  <a:schemeClr val="bg1">
                    <a:lumMod val="65000"/>
                  </a:schemeClr>
                </a:solidFill>
              </a:rPr>
              <a:t>de Sanidad. Nota sobre uso de productos </a:t>
            </a:r>
            <a:r>
              <a:rPr lang="es-ES" sz="1100" dirty="0" err="1">
                <a:solidFill>
                  <a:schemeClr val="bg1">
                    <a:lumMod val="65000"/>
                  </a:schemeClr>
                </a:solidFill>
              </a:rPr>
              <a:t>biocidas</a:t>
            </a:r>
            <a:r>
              <a:rPr lang="es-ES" sz="1100" dirty="0">
                <a:solidFill>
                  <a:schemeClr val="bg1">
                    <a:lumMod val="65000"/>
                  </a:schemeClr>
                </a:solidFill>
              </a:rPr>
              <a:t> para la desinfección del COVID-19. (27 de abril de 2020)</a:t>
            </a:r>
          </a:p>
        </p:txBody>
      </p:sp>
      <p:sp>
        <p:nvSpPr>
          <p:cNvPr id="7" name="Rectángulo 6"/>
          <p:cNvSpPr/>
          <p:nvPr/>
        </p:nvSpPr>
        <p:spPr>
          <a:xfrm>
            <a:off x="2124075" y="5153025"/>
            <a:ext cx="8410575" cy="2571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63431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UV-C </a:t>
            </a:r>
            <a:br>
              <a:rPr lang="es-ES" dirty="0" smtClean="0"/>
            </a:br>
            <a:r>
              <a:rPr lang="es-ES" dirty="0" smtClean="0"/>
              <a:t>LUZ ULTRAVIOLETA DE ONDA CORTA</a:t>
            </a:r>
            <a:endParaRPr lang="es-ES" dirty="0"/>
          </a:p>
        </p:txBody>
      </p:sp>
      <p:sp>
        <p:nvSpPr>
          <p:cNvPr id="10" name="Marcador de contenido 2"/>
          <p:cNvSpPr txBox="1">
            <a:spLocks/>
          </p:cNvSpPr>
          <p:nvPr/>
        </p:nvSpPr>
        <p:spPr>
          <a:xfrm>
            <a:off x="2490952" y="2075709"/>
            <a:ext cx="8692056" cy="270378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s-ES" sz="2000" dirty="0"/>
              <a:t>Según la Comisión Internacional de la Iluminación (</a:t>
            </a:r>
            <a:r>
              <a:rPr lang="es-ES" sz="2000" dirty="0" smtClean="0"/>
              <a:t>CIE), </a:t>
            </a:r>
            <a:r>
              <a:rPr lang="es-ES" sz="2000" dirty="0"/>
              <a:t>el uso de la radiación UV germicida </a:t>
            </a:r>
            <a:r>
              <a:rPr lang="es-ES" sz="2000" dirty="0" smtClean="0"/>
              <a:t>es </a:t>
            </a:r>
            <a:r>
              <a:rPr lang="es-ES" sz="2000" dirty="0"/>
              <a:t>una intervención ambiental importante que puede reducir tanto la propagación por contacto como la transmisión de agentes infecciosos (como bacterias y virus) a través del aire. El GUV en el rango UV-C (200 </a:t>
            </a:r>
            <a:r>
              <a:rPr lang="es-ES" sz="2000" dirty="0" err="1"/>
              <a:t>nm</a:t>
            </a:r>
            <a:r>
              <a:rPr lang="es-ES" sz="2000" dirty="0"/>
              <a:t>–280 </a:t>
            </a:r>
            <a:r>
              <a:rPr lang="es-ES" sz="2000" dirty="0" err="1"/>
              <a:t>nm</a:t>
            </a:r>
            <a:r>
              <a:rPr lang="es-ES" sz="2000" dirty="0"/>
              <a:t>), principalmente 254 </a:t>
            </a:r>
            <a:r>
              <a:rPr lang="es-ES" sz="2000" dirty="0" err="1"/>
              <a:t>nm</a:t>
            </a:r>
            <a:r>
              <a:rPr lang="es-ES" sz="2000" dirty="0"/>
              <a:t>, se ha utilizado con éxito y de forma segura durante más de 70 años. </a:t>
            </a:r>
            <a:endParaRPr lang="es-ES" sz="2000" dirty="0"/>
          </a:p>
        </p:txBody>
      </p:sp>
      <p:pic>
        <p:nvPicPr>
          <p:cNvPr id="6156" name="Picture 12" descr="Resultado de imagen de UVC desinfec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6984" y="4463849"/>
            <a:ext cx="4982686" cy="2277800"/>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Resultado de imagen de UVC desinfecc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7649" y="4284860"/>
            <a:ext cx="3617771" cy="2275490"/>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Resultado de imagen de Commission internationale de l'éclair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952" y="2075709"/>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6809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Qué es la luz ultravioleta (UV)?"/>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 name="AutoShape 4" descr="¿Qué es la luz ultravioleta (UV)?"/>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graphicFrame>
        <p:nvGraphicFramePr>
          <p:cNvPr id="10" name="Marcador de contenido 9"/>
          <p:cNvGraphicFramePr>
            <a:graphicFrameLocks noGrp="1"/>
          </p:cNvGraphicFramePr>
          <p:nvPr>
            <p:ph idx="1"/>
            <p:extLst>
              <p:ext uri="{D42A27DB-BD31-4B8C-83A1-F6EECF244321}">
                <p14:modId xmlns:p14="http://schemas.microsoft.com/office/powerpoint/2010/main" val="2445291928"/>
              </p:ext>
            </p:extLst>
          </p:nvPr>
        </p:nvGraphicFramePr>
        <p:xfrm>
          <a:off x="1642045" y="1186880"/>
          <a:ext cx="9190077" cy="5611876"/>
        </p:xfrm>
        <a:graphic>
          <a:graphicData uri="http://schemas.openxmlformats.org/drawingml/2006/table">
            <a:tbl>
              <a:tblPr firstRow="1" firstCol="1" bandRow="1">
                <a:tableStyleId>{0505E3EF-67EA-436B-97B2-0124C06EBD24}</a:tableStyleId>
              </a:tblPr>
              <a:tblGrid>
                <a:gridCol w="3063359">
                  <a:extLst>
                    <a:ext uri="{9D8B030D-6E8A-4147-A177-3AD203B41FA5}">
                      <a16:colId xmlns:a16="http://schemas.microsoft.com/office/drawing/2014/main" val="55128154"/>
                    </a:ext>
                  </a:extLst>
                </a:gridCol>
                <a:gridCol w="3063359">
                  <a:extLst>
                    <a:ext uri="{9D8B030D-6E8A-4147-A177-3AD203B41FA5}">
                      <a16:colId xmlns:a16="http://schemas.microsoft.com/office/drawing/2014/main" val="3912119210"/>
                    </a:ext>
                  </a:extLst>
                </a:gridCol>
                <a:gridCol w="3063359">
                  <a:extLst>
                    <a:ext uri="{9D8B030D-6E8A-4147-A177-3AD203B41FA5}">
                      <a16:colId xmlns:a16="http://schemas.microsoft.com/office/drawing/2014/main" val="2754722076"/>
                    </a:ext>
                  </a:extLst>
                </a:gridCol>
              </a:tblGrid>
              <a:tr h="5264162">
                <a:tc>
                  <a:txBody>
                    <a:bodyPr/>
                    <a:lstStyle/>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Agrobacterium</a:t>
                      </a:r>
                      <a:r>
                        <a:rPr lang="es-ES" sz="1000" dirty="0">
                          <a:effectLst/>
                        </a:rPr>
                        <a:t> </a:t>
                      </a:r>
                      <a:r>
                        <a:rPr lang="es-ES" sz="1000" dirty="0" err="1">
                          <a:effectLst/>
                        </a:rPr>
                        <a:t>tumefaciens</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a:effectLst/>
                        </a:rPr>
                        <a:t>Adenovirus Tipo III</a:t>
                      </a: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a:effectLst/>
                        </a:rPr>
                        <a:t>Aspergillus </a:t>
                      </a:r>
                      <a:r>
                        <a:rPr lang="es-ES" sz="1000" dirty="0" err="1">
                          <a:effectLst/>
                        </a:rPr>
                        <a:t>Amstelodamy</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a:effectLst/>
                        </a:rPr>
                        <a:t>Aspergillus </a:t>
                      </a:r>
                      <a:r>
                        <a:rPr lang="es-ES" sz="1000" dirty="0" err="1">
                          <a:effectLst/>
                        </a:rPr>
                        <a:t>flavus</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a:effectLst/>
                        </a:rPr>
                        <a:t>Aspergillus </a:t>
                      </a:r>
                      <a:r>
                        <a:rPr lang="es-ES" sz="1000" dirty="0" err="1">
                          <a:effectLst/>
                        </a:rPr>
                        <a:t>glaucus</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a:effectLst/>
                        </a:rPr>
                        <a:t>Aspergillus </a:t>
                      </a:r>
                      <a:r>
                        <a:rPr lang="es-ES" sz="1000" dirty="0" err="1">
                          <a:effectLst/>
                        </a:rPr>
                        <a:t>niger</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Bacillus</a:t>
                      </a:r>
                      <a:r>
                        <a:rPr lang="es-ES" sz="1000" dirty="0">
                          <a:effectLst/>
                        </a:rPr>
                        <a:t> </a:t>
                      </a:r>
                      <a:r>
                        <a:rPr lang="es-ES" sz="1000" dirty="0" err="1">
                          <a:effectLst/>
                        </a:rPr>
                        <a:t>Anthracis</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Bacillus</a:t>
                      </a:r>
                      <a:r>
                        <a:rPr lang="es-ES" sz="1000" dirty="0">
                          <a:effectLst/>
                        </a:rPr>
                        <a:t> </a:t>
                      </a:r>
                      <a:r>
                        <a:rPr lang="es-ES" sz="1000" dirty="0" err="1">
                          <a:effectLst/>
                        </a:rPr>
                        <a:t>Anthracis</a:t>
                      </a:r>
                      <a:r>
                        <a:rPr lang="es-ES" sz="1000" dirty="0">
                          <a:effectLst/>
                        </a:rPr>
                        <a:t> (esporas)</a:t>
                      </a: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Bacillus</a:t>
                      </a:r>
                      <a:r>
                        <a:rPr lang="es-ES" sz="1000" dirty="0">
                          <a:effectLst/>
                        </a:rPr>
                        <a:t> </a:t>
                      </a:r>
                      <a:r>
                        <a:rPr lang="es-ES" sz="1000" dirty="0" err="1">
                          <a:effectLst/>
                        </a:rPr>
                        <a:t>Megatherium</a:t>
                      </a:r>
                      <a:r>
                        <a:rPr lang="es-ES" sz="1000" dirty="0">
                          <a:effectLst/>
                        </a:rPr>
                        <a:t> SP</a:t>
                      </a: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Bacillus</a:t>
                      </a:r>
                      <a:r>
                        <a:rPr lang="es-ES" sz="1000" dirty="0">
                          <a:effectLst/>
                        </a:rPr>
                        <a:t> </a:t>
                      </a:r>
                      <a:r>
                        <a:rPr lang="es-ES" sz="1000" dirty="0" err="1">
                          <a:effectLst/>
                        </a:rPr>
                        <a:t>Megatherium</a:t>
                      </a:r>
                      <a:r>
                        <a:rPr lang="es-ES" sz="1000" dirty="0">
                          <a:effectLst/>
                        </a:rPr>
                        <a:t> SP (esporas)</a:t>
                      </a: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Bacillus</a:t>
                      </a:r>
                      <a:r>
                        <a:rPr lang="es-ES" sz="1000" dirty="0">
                          <a:effectLst/>
                        </a:rPr>
                        <a:t> </a:t>
                      </a:r>
                      <a:r>
                        <a:rPr lang="es-ES" sz="1000" dirty="0" err="1">
                          <a:effectLst/>
                        </a:rPr>
                        <a:t>Paratyphosus</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Bacillus</a:t>
                      </a:r>
                      <a:r>
                        <a:rPr lang="es-ES" sz="1000" dirty="0">
                          <a:effectLst/>
                        </a:rPr>
                        <a:t> </a:t>
                      </a:r>
                      <a:r>
                        <a:rPr lang="es-ES" sz="1000" dirty="0" err="1">
                          <a:effectLst/>
                        </a:rPr>
                        <a:t>subtilis</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Bacillus</a:t>
                      </a:r>
                      <a:r>
                        <a:rPr lang="es-ES" sz="1000" dirty="0">
                          <a:effectLst/>
                        </a:rPr>
                        <a:t> </a:t>
                      </a:r>
                      <a:r>
                        <a:rPr lang="es-ES" sz="1000" dirty="0" err="1">
                          <a:effectLst/>
                        </a:rPr>
                        <a:t>subtilis</a:t>
                      </a:r>
                      <a:r>
                        <a:rPr lang="es-ES" sz="1000" dirty="0">
                          <a:effectLst/>
                        </a:rPr>
                        <a:t> (esporas)</a:t>
                      </a: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a:effectLst/>
                        </a:rPr>
                        <a:t>Bacteriófago</a:t>
                      </a: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Campylobacter</a:t>
                      </a:r>
                      <a:r>
                        <a:rPr lang="es-ES" sz="1000" dirty="0">
                          <a:effectLst/>
                        </a:rPr>
                        <a:t> </a:t>
                      </a:r>
                      <a:r>
                        <a:rPr lang="es-ES" sz="1000" dirty="0" err="1">
                          <a:effectLst/>
                        </a:rPr>
                        <a:t>jejuni</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Chiorella</a:t>
                      </a:r>
                      <a:r>
                        <a:rPr lang="es-ES" sz="1000" dirty="0">
                          <a:effectLst/>
                        </a:rPr>
                        <a:t> </a:t>
                      </a:r>
                      <a:r>
                        <a:rPr lang="es-ES" sz="1000" dirty="0" err="1">
                          <a:effectLst/>
                        </a:rPr>
                        <a:t>vulgaris</a:t>
                      </a:r>
                      <a:r>
                        <a:rPr lang="es-ES" sz="1000" dirty="0">
                          <a:effectLst/>
                        </a:rPr>
                        <a:t> (Algas)</a:t>
                      </a: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Cianobacteria</a:t>
                      </a:r>
                      <a:r>
                        <a:rPr lang="es-ES" sz="1000" dirty="0">
                          <a:effectLst/>
                        </a:rPr>
                        <a:t> </a:t>
                      </a:r>
                      <a:r>
                        <a:rPr lang="es-ES" sz="1000" dirty="0" err="1">
                          <a:effectLst/>
                        </a:rPr>
                        <a:t>sp</a:t>
                      </a:r>
                      <a:r>
                        <a:rPr lang="es-ES" sz="1000" dirty="0">
                          <a:effectLst/>
                        </a:rPr>
                        <a:t>.</a:t>
                      </a: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Clostridium</a:t>
                      </a:r>
                      <a:r>
                        <a:rPr lang="es-ES" sz="1000" dirty="0">
                          <a:effectLst/>
                        </a:rPr>
                        <a:t> </a:t>
                      </a:r>
                      <a:r>
                        <a:rPr lang="es-ES" sz="1000" dirty="0" err="1">
                          <a:effectLst/>
                        </a:rPr>
                        <a:t>botulinum</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Clostridium</a:t>
                      </a:r>
                      <a:r>
                        <a:rPr lang="es-ES" sz="1000" dirty="0">
                          <a:effectLst/>
                        </a:rPr>
                        <a:t> </a:t>
                      </a:r>
                      <a:r>
                        <a:rPr lang="es-ES" sz="1000" dirty="0" err="1">
                          <a:effectLst/>
                        </a:rPr>
                        <a:t>tetani</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Corynebacterium</a:t>
                      </a:r>
                      <a:r>
                        <a:rPr lang="es-ES" sz="1000" dirty="0">
                          <a:effectLst/>
                        </a:rPr>
                        <a:t> </a:t>
                      </a:r>
                      <a:r>
                        <a:rPr lang="es-ES" sz="1000" dirty="0" err="1">
                          <a:effectLst/>
                        </a:rPr>
                        <a:t>diphtheriae</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a:effectLst/>
                        </a:rPr>
                        <a:t>Coronavirus</a:t>
                      </a: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Coxsackie</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Cryptosporidium</a:t>
                      </a:r>
                      <a:r>
                        <a:rPr lang="es-ES" sz="1000" dirty="0">
                          <a:effectLst/>
                        </a:rPr>
                        <a:t> </a:t>
                      </a:r>
                      <a:r>
                        <a:rPr lang="es-ES" sz="1000" dirty="0" err="1">
                          <a:effectLst/>
                        </a:rPr>
                        <a:t>parvum</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Dysentery</a:t>
                      </a:r>
                      <a:r>
                        <a:rPr lang="es-ES" sz="1000" dirty="0">
                          <a:effectLst/>
                        </a:rPr>
                        <a:t> </a:t>
                      </a:r>
                      <a:r>
                        <a:rPr lang="es-ES" sz="1000" dirty="0" err="1">
                          <a:effectLst/>
                        </a:rPr>
                        <a:t>bacilli</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a:effectLst/>
                        </a:rPr>
                        <a:t>E. </a:t>
                      </a:r>
                      <a:r>
                        <a:rPr lang="es-ES" sz="1000" dirty="0" err="1">
                          <a:effectLst/>
                        </a:rPr>
                        <a:t>hystolitica</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Eberthella</a:t>
                      </a:r>
                      <a:r>
                        <a:rPr lang="es-ES" sz="1000" dirty="0">
                          <a:effectLst/>
                        </a:rPr>
                        <a:t> </a:t>
                      </a:r>
                      <a:r>
                        <a:rPr lang="es-ES" sz="1000" dirty="0" err="1">
                          <a:effectLst/>
                        </a:rPr>
                        <a:t>typhosa</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Echovirus</a:t>
                      </a:r>
                      <a:r>
                        <a:rPr lang="es-ES" sz="1000" dirty="0">
                          <a:effectLst/>
                        </a:rPr>
                        <a:t> I (</a:t>
                      </a:r>
                      <a:r>
                        <a:rPr lang="es-ES" sz="1000" dirty="0" err="1">
                          <a:effectLst/>
                        </a:rPr>
                        <a:t>Picornaviridae</a:t>
                      </a:r>
                      <a:r>
                        <a:rPr lang="es-ES" sz="1000" dirty="0">
                          <a:effectLst/>
                        </a:rPr>
                        <a:t>)</a:t>
                      </a: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Echovirus</a:t>
                      </a:r>
                      <a:r>
                        <a:rPr lang="es-ES" sz="1000" dirty="0">
                          <a:effectLst/>
                        </a:rPr>
                        <a:t> II (</a:t>
                      </a:r>
                      <a:r>
                        <a:rPr lang="es-ES" sz="1000" dirty="0" err="1">
                          <a:effectLst/>
                        </a:rPr>
                        <a:t>Picornaviridae</a:t>
                      </a:r>
                      <a:r>
                        <a:rPr lang="es-ES" sz="1000" dirty="0">
                          <a:effectLst/>
                        </a:rPr>
                        <a:t>)</a:t>
                      </a: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Enterococcus</a:t>
                      </a:r>
                      <a:r>
                        <a:rPr lang="es-ES" sz="1000" dirty="0">
                          <a:effectLst/>
                        </a:rPr>
                        <a:t> </a:t>
                      </a:r>
                      <a:r>
                        <a:rPr lang="es-ES" sz="1000" dirty="0" err="1">
                          <a:effectLst/>
                        </a:rPr>
                        <a:t>faecalis</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Escherichia</a:t>
                      </a:r>
                      <a:r>
                        <a:rPr lang="es-ES" sz="1000" dirty="0">
                          <a:effectLst/>
                        </a:rPr>
                        <a:t> </a:t>
                      </a:r>
                      <a:r>
                        <a:rPr lang="es-ES" sz="1000" dirty="0" err="1">
                          <a:effectLst/>
                        </a:rPr>
                        <a:t>Coli</a:t>
                      </a:r>
                      <a:r>
                        <a:rPr lang="es-ES" sz="1000" dirty="0">
                          <a:effectLst/>
                        </a:rPr>
                        <a:t> (E. </a:t>
                      </a:r>
                      <a:r>
                        <a:rPr lang="es-ES" sz="1000" dirty="0" err="1">
                          <a:effectLst/>
                        </a:rPr>
                        <a:t>Coli</a:t>
                      </a:r>
                      <a:r>
                        <a:rPr lang="es-ES" sz="1000" dirty="0">
                          <a:effectLst/>
                        </a:rPr>
                        <a:t>)</a:t>
                      </a: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Giardia</a:t>
                      </a:r>
                      <a:r>
                        <a:rPr lang="es-ES" sz="1000" dirty="0">
                          <a:effectLst/>
                        </a:rPr>
                        <a:t> </a:t>
                      </a:r>
                      <a:r>
                        <a:rPr lang="es-ES" sz="1000" dirty="0" err="1">
                          <a:effectLst/>
                        </a:rPr>
                        <a:t>lamblia</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a:effectLst/>
                        </a:rPr>
                        <a:t>Huevos de nematodo (helmintos)</a:t>
                      </a:r>
                      <a:endParaRPr lang="es-ES"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lvl="0" indent="-342900">
                        <a:lnSpc>
                          <a:spcPct val="107000"/>
                        </a:lnSpc>
                        <a:spcAft>
                          <a:spcPts val="120"/>
                        </a:spcAft>
                        <a:buSzPts val="1000"/>
                        <a:buFont typeface="Symbol" panose="05050102010706020507" pitchFamily="18" charset="2"/>
                        <a:buChar char=""/>
                        <a:tabLst>
                          <a:tab pos="457200" algn="l"/>
                        </a:tabLst>
                      </a:pPr>
                      <a:r>
                        <a:rPr lang="es-ES" sz="1000" dirty="0">
                          <a:effectLst/>
                        </a:rPr>
                        <a:t>Influenza (</a:t>
                      </a:r>
                      <a:r>
                        <a:rPr lang="es-ES" sz="1000" dirty="0" err="1">
                          <a:effectLst/>
                        </a:rPr>
                        <a:t>orthomyxovaridae</a:t>
                      </a:r>
                      <a:r>
                        <a:rPr lang="es-ES" sz="1000" dirty="0">
                          <a:effectLst/>
                        </a:rPr>
                        <a:t>)</a:t>
                      </a: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Legionella</a:t>
                      </a:r>
                      <a:r>
                        <a:rPr lang="es-ES" sz="1000" dirty="0">
                          <a:effectLst/>
                        </a:rPr>
                        <a:t> </a:t>
                      </a:r>
                      <a:r>
                        <a:rPr lang="es-ES" sz="1000" dirty="0" err="1">
                          <a:effectLst/>
                        </a:rPr>
                        <a:t>bozemanii</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Legionella</a:t>
                      </a:r>
                      <a:r>
                        <a:rPr lang="es-ES" sz="1000" dirty="0">
                          <a:effectLst/>
                        </a:rPr>
                        <a:t> </a:t>
                      </a:r>
                      <a:r>
                        <a:rPr lang="es-ES" sz="1000" dirty="0" err="1">
                          <a:effectLst/>
                        </a:rPr>
                        <a:t>dumofii</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Legionella</a:t>
                      </a:r>
                      <a:r>
                        <a:rPr lang="es-ES" sz="1000" dirty="0">
                          <a:effectLst/>
                        </a:rPr>
                        <a:t> </a:t>
                      </a:r>
                      <a:r>
                        <a:rPr lang="es-ES" sz="1000" dirty="0" err="1">
                          <a:effectLst/>
                        </a:rPr>
                        <a:t>gormanii</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Legionella</a:t>
                      </a:r>
                      <a:r>
                        <a:rPr lang="es-ES" sz="1000" dirty="0">
                          <a:effectLst/>
                        </a:rPr>
                        <a:t> </a:t>
                      </a:r>
                      <a:r>
                        <a:rPr lang="es-ES" sz="1000" dirty="0" err="1">
                          <a:effectLst/>
                        </a:rPr>
                        <a:t>longbeachae</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Legionella</a:t>
                      </a:r>
                      <a:r>
                        <a:rPr lang="es-ES" sz="1000" dirty="0">
                          <a:effectLst/>
                        </a:rPr>
                        <a:t> </a:t>
                      </a:r>
                      <a:r>
                        <a:rPr lang="es-ES" sz="1000" dirty="0" err="1">
                          <a:effectLst/>
                        </a:rPr>
                        <a:t>micdadei</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Legionella</a:t>
                      </a:r>
                      <a:r>
                        <a:rPr lang="es-ES" sz="1000" dirty="0">
                          <a:effectLst/>
                        </a:rPr>
                        <a:t> </a:t>
                      </a:r>
                      <a:r>
                        <a:rPr lang="es-ES" sz="1000" dirty="0" err="1">
                          <a:effectLst/>
                        </a:rPr>
                        <a:t>pneumophila</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Leptospira</a:t>
                      </a:r>
                      <a:r>
                        <a:rPr lang="es-ES" sz="1000" dirty="0">
                          <a:effectLst/>
                        </a:rPr>
                        <a:t> </a:t>
                      </a:r>
                      <a:r>
                        <a:rPr lang="es-ES" sz="1000" dirty="0" err="1">
                          <a:effectLst/>
                        </a:rPr>
                        <a:t>canicola</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Leptospira</a:t>
                      </a:r>
                      <a:r>
                        <a:rPr lang="es-ES" sz="1000" dirty="0">
                          <a:effectLst/>
                        </a:rPr>
                        <a:t> </a:t>
                      </a:r>
                      <a:r>
                        <a:rPr lang="es-ES" sz="1000" dirty="0" err="1">
                          <a:effectLst/>
                        </a:rPr>
                        <a:t>interrogans</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a:effectLst/>
                        </a:rPr>
                        <a:t>Listeria </a:t>
                      </a:r>
                      <a:r>
                        <a:rPr lang="es-ES" sz="1000" dirty="0" err="1">
                          <a:effectLst/>
                        </a:rPr>
                        <a:t>monocytogenes</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Micrococcus</a:t>
                      </a:r>
                      <a:r>
                        <a:rPr lang="es-ES" sz="1000" dirty="0">
                          <a:effectLst/>
                        </a:rPr>
                        <a:t> </a:t>
                      </a:r>
                      <a:r>
                        <a:rPr lang="es-ES" sz="1000" dirty="0" err="1">
                          <a:effectLst/>
                        </a:rPr>
                        <a:t>candidus</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Micrococcus</a:t>
                      </a:r>
                      <a:r>
                        <a:rPr lang="es-ES" sz="1000" dirty="0">
                          <a:effectLst/>
                        </a:rPr>
                        <a:t> </a:t>
                      </a:r>
                      <a:r>
                        <a:rPr lang="es-ES" sz="1000" dirty="0" err="1">
                          <a:effectLst/>
                        </a:rPr>
                        <a:t>sphaeroides</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a:effectLst/>
                        </a:rPr>
                        <a:t>Mosaico del tabaco (TMV)</a:t>
                      </a: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Mucor</a:t>
                      </a:r>
                      <a:r>
                        <a:rPr lang="es-ES" sz="1000" dirty="0">
                          <a:effectLst/>
                        </a:rPr>
                        <a:t> </a:t>
                      </a:r>
                      <a:r>
                        <a:rPr lang="es-ES" sz="1000" dirty="0" err="1">
                          <a:effectLst/>
                        </a:rPr>
                        <a:t>Mucedo</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Mucor</a:t>
                      </a:r>
                      <a:r>
                        <a:rPr lang="es-ES" sz="1000" dirty="0">
                          <a:effectLst/>
                        </a:rPr>
                        <a:t> </a:t>
                      </a:r>
                      <a:r>
                        <a:rPr lang="es-ES" sz="1000" dirty="0" err="1">
                          <a:effectLst/>
                        </a:rPr>
                        <a:t>Recemosus</a:t>
                      </a:r>
                      <a:r>
                        <a:rPr lang="es-ES" sz="1000" dirty="0">
                          <a:effectLst/>
                        </a:rPr>
                        <a:t> (A y B)</a:t>
                      </a: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Mycobacterium</a:t>
                      </a:r>
                      <a:r>
                        <a:rPr lang="es-ES" sz="1000" dirty="0">
                          <a:effectLst/>
                        </a:rPr>
                        <a:t> tuberculosis</a:t>
                      </a: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Neisseria</a:t>
                      </a:r>
                      <a:r>
                        <a:rPr lang="es-ES" sz="1000" dirty="0">
                          <a:effectLst/>
                        </a:rPr>
                        <a:t> – </a:t>
                      </a:r>
                      <a:r>
                        <a:rPr lang="es-ES" sz="1000" dirty="0" err="1">
                          <a:effectLst/>
                        </a:rPr>
                        <a:t>moraxella</a:t>
                      </a:r>
                      <a:r>
                        <a:rPr lang="es-ES" sz="1000" dirty="0">
                          <a:effectLst/>
                        </a:rPr>
                        <a:t> </a:t>
                      </a:r>
                      <a:r>
                        <a:rPr lang="es-ES" sz="1000" dirty="0" err="1">
                          <a:effectLst/>
                        </a:rPr>
                        <a:t>catarrhalis</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Oospora</a:t>
                      </a:r>
                      <a:r>
                        <a:rPr lang="es-ES" sz="1000" dirty="0">
                          <a:effectLst/>
                        </a:rPr>
                        <a:t> </a:t>
                      </a:r>
                      <a:r>
                        <a:rPr lang="es-ES" sz="1000" dirty="0" err="1">
                          <a:effectLst/>
                        </a:rPr>
                        <a:t>lactis</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Paramecium</a:t>
                      </a:r>
                      <a:r>
                        <a:rPr lang="es-ES" sz="1000" dirty="0">
                          <a:effectLst/>
                        </a:rPr>
                        <a:t> </a:t>
                      </a:r>
                      <a:r>
                        <a:rPr lang="es-ES" sz="1000" dirty="0" err="1">
                          <a:effectLst/>
                        </a:rPr>
                        <a:t>sp</a:t>
                      </a:r>
                      <a:r>
                        <a:rPr lang="es-ES" sz="1000" dirty="0">
                          <a:effectLst/>
                        </a:rPr>
                        <a:t>.</a:t>
                      </a: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Penicillium</a:t>
                      </a:r>
                      <a:r>
                        <a:rPr lang="es-ES" sz="1000" dirty="0">
                          <a:effectLst/>
                        </a:rPr>
                        <a:t> </a:t>
                      </a:r>
                      <a:r>
                        <a:rPr lang="es-ES" sz="1000" dirty="0" err="1">
                          <a:effectLst/>
                        </a:rPr>
                        <a:t>chrysogenum</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Penicillium</a:t>
                      </a:r>
                      <a:r>
                        <a:rPr lang="es-ES" sz="1000" dirty="0">
                          <a:effectLst/>
                        </a:rPr>
                        <a:t> </a:t>
                      </a:r>
                      <a:r>
                        <a:rPr lang="es-ES" sz="1000" dirty="0" err="1">
                          <a:effectLst/>
                        </a:rPr>
                        <a:t>digitatum</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Penicillium</a:t>
                      </a:r>
                      <a:r>
                        <a:rPr lang="es-ES" sz="1000" dirty="0">
                          <a:effectLst/>
                        </a:rPr>
                        <a:t> </a:t>
                      </a:r>
                      <a:r>
                        <a:rPr lang="es-ES" sz="1000" dirty="0" err="1">
                          <a:effectLst/>
                        </a:rPr>
                        <a:t>expansum</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Penicillium</a:t>
                      </a:r>
                      <a:r>
                        <a:rPr lang="es-ES" sz="1000" dirty="0">
                          <a:effectLst/>
                        </a:rPr>
                        <a:t> </a:t>
                      </a:r>
                      <a:r>
                        <a:rPr lang="es-ES" sz="1000" dirty="0" err="1">
                          <a:effectLst/>
                        </a:rPr>
                        <a:t>roqueforti</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Phytomonas</a:t>
                      </a:r>
                      <a:r>
                        <a:rPr lang="es-ES" sz="1000" dirty="0">
                          <a:effectLst/>
                        </a:rPr>
                        <a:t> </a:t>
                      </a:r>
                      <a:r>
                        <a:rPr lang="es-ES" sz="1000" dirty="0" err="1">
                          <a:effectLst/>
                        </a:rPr>
                        <a:t>tumefaciens</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Poliovirus</a:t>
                      </a:r>
                      <a:r>
                        <a:rPr lang="es-ES" sz="1000" dirty="0">
                          <a:effectLst/>
                        </a:rPr>
                        <a:t> (</a:t>
                      </a:r>
                      <a:r>
                        <a:rPr lang="es-ES" sz="1000" dirty="0" err="1">
                          <a:effectLst/>
                        </a:rPr>
                        <a:t>picornaviridae</a:t>
                      </a:r>
                      <a:r>
                        <a:rPr lang="es-ES" sz="1000" dirty="0">
                          <a:effectLst/>
                        </a:rPr>
                        <a:t>)</a:t>
                      </a: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Proteus</a:t>
                      </a:r>
                      <a:r>
                        <a:rPr lang="es-ES" sz="1000" dirty="0">
                          <a:effectLst/>
                        </a:rPr>
                        <a:t> </a:t>
                      </a:r>
                      <a:r>
                        <a:rPr lang="es-ES" sz="1000" dirty="0" err="1">
                          <a:effectLst/>
                        </a:rPr>
                        <a:t>vulgaris</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Pseudomonas</a:t>
                      </a:r>
                      <a:r>
                        <a:rPr lang="es-ES" sz="1000" dirty="0">
                          <a:effectLst/>
                        </a:rPr>
                        <a:t> </a:t>
                      </a:r>
                      <a:r>
                        <a:rPr lang="es-ES" sz="1000" dirty="0" err="1">
                          <a:effectLst/>
                        </a:rPr>
                        <a:t>aeruginosa</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Pseudomonas</a:t>
                      </a:r>
                      <a:r>
                        <a:rPr lang="es-ES" sz="1000" dirty="0">
                          <a:effectLst/>
                        </a:rPr>
                        <a:t> </a:t>
                      </a:r>
                      <a:r>
                        <a:rPr lang="es-ES" sz="1000" dirty="0" err="1">
                          <a:effectLst/>
                        </a:rPr>
                        <a:t>fluorescens</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Rhizopus</a:t>
                      </a:r>
                      <a:r>
                        <a:rPr lang="es-ES" sz="1000" dirty="0">
                          <a:effectLst/>
                        </a:rPr>
                        <a:t> </a:t>
                      </a:r>
                      <a:r>
                        <a:rPr lang="es-ES" sz="1000" dirty="0" err="1">
                          <a:effectLst/>
                        </a:rPr>
                        <a:t>nigricans</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Rhodospirillum</a:t>
                      </a:r>
                      <a:r>
                        <a:rPr lang="es-ES" sz="1000" dirty="0">
                          <a:effectLst/>
                        </a:rPr>
                        <a:t> </a:t>
                      </a:r>
                      <a:r>
                        <a:rPr lang="es-ES" sz="1000" dirty="0" err="1">
                          <a:effectLst/>
                        </a:rPr>
                        <a:t>rubrum</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a:effectLst/>
                        </a:rPr>
                        <a:t>Rotavirus (</a:t>
                      </a:r>
                      <a:r>
                        <a:rPr lang="es-ES" sz="1000" dirty="0" err="1">
                          <a:effectLst/>
                        </a:rPr>
                        <a:t>Reoviridae</a:t>
                      </a:r>
                      <a:r>
                        <a:rPr lang="es-ES" sz="1000" dirty="0">
                          <a:effectLst/>
                        </a:rPr>
                        <a:t>)</a:t>
                      </a:r>
                      <a:endParaRPr lang="es-ES"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Saccharomyces</a:t>
                      </a:r>
                      <a:r>
                        <a:rPr lang="es-ES" sz="1000" dirty="0">
                          <a:effectLst/>
                        </a:rPr>
                        <a:t> </a:t>
                      </a:r>
                      <a:r>
                        <a:rPr lang="es-ES" sz="1000" dirty="0" err="1">
                          <a:effectLst/>
                        </a:rPr>
                        <a:t>cerevisiae</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Saccharomyces</a:t>
                      </a:r>
                      <a:r>
                        <a:rPr lang="es-ES" sz="1000" dirty="0">
                          <a:effectLst/>
                        </a:rPr>
                        <a:t> </a:t>
                      </a:r>
                      <a:r>
                        <a:rPr lang="es-ES" sz="1000" dirty="0" err="1">
                          <a:effectLst/>
                        </a:rPr>
                        <a:t>ellipsoideus</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Saccharomyces</a:t>
                      </a:r>
                      <a:r>
                        <a:rPr lang="es-ES" sz="1000" dirty="0">
                          <a:effectLst/>
                        </a:rPr>
                        <a:t> </a:t>
                      </a:r>
                      <a:r>
                        <a:rPr lang="es-ES" sz="1000" dirty="0" err="1">
                          <a:effectLst/>
                        </a:rPr>
                        <a:t>sp</a:t>
                      </a:r>
                      <a:r>
                        <a:rPr lang="es-ES" sz="1000" dirty="0">
                          <a:effectLst/>
                        </a:rPr>
                        <a:t>.</a:t>
                      </a: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a:effectLst/>
                        </a:rPr>
                        <a:t>Salmonella </a:t>
                      </a:r>
                      <a:r>
                        <a:rPr lang="es-ES" sz="1000" dirty="0" err="1">
                          <a:effectLst/>
                        </a:rPr>
                        <a:t>enteritidis</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a:effectLst/>
                        </a:rPr>
                        <a:t>Salmonella </a:t>
                      </a:r>
                      <a:r>
                        <a:rPr lang="es-ES" sz="1000" dirty="0" err="1">
                          <a:effectLst/>
                        </a:rPr>
                        <a:t>paratyphi</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a:effectLst/>
                        </a:rPr>
                        <a:t>Salmonella </a:t>
                      </a:r>
                      <a:r>
                        <a:rPr lang="es-ES" sz="1000" dirty="0" err="1">
                          <a:effectLst/>
                        </a:rPr>
                        <a:t>Species</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a:effectLst/>
                        </a:rPr>
                        <a:t>Salmonella </a:t>
                      </a:r>
                      <a:r>
                        <a:rPr lang="es-ES" sz="1000" dirty="0" err="1">
                          <a:effectLst/>
                        </a:rPr>
                        <a:t>typhi</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a:effectLst/>
                        </a:rPr>
                        <a:t>Salmonella </a:t>
                      </a:r>
                      <a:r>
                        <a:rPr lang="es-ES" sz="1000" dirty="0" err="1">
                          <a:effectLst/>
                        </a:rPr>
                        <a:t>typhimurium</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a:effectLst/>
                        </a:rPr>
                        <a:t>Sarcina </a:t>
                      </a:r>
                      <a:r>
                        <a:rPr lang="es-ES" sz="1000" dirty="0" err="1">
                          <a:effectLst/>
                        </a:rPr>
                        <a:t>lutea</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Serratia</a:t>
                      </a:r>
                      <a:r>
                        <a:rPr lang="es-ES" sz="1000" dirty="0">
                          <a:effectLst/>
                        </a:rPr>
                        <a:t> </a:t>
                      </a:r>
                      <a:r>
                        <a:rPr lang="es-ES" sz="1000" dirty="0" err="1">
                          <a:effectLst/>
                        </a:rPr>
                        <a:t>marcescens</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Shigella</a:t>
                      </a:r>
                      <a:r>
                        <a:rPr lang="es-ES" sz="1000" dirty="0">
                          <a:effectLst/>
                        </a:rPr>
                        <a:t> </a:t>
                      </a:r>
                      <a:r>
                        <a:rPr lang="es-ES" sz="1000" dirty="0" err="1">
                          <a:effectLst/>
                        </a:rPr>
                        <a:t>dysenteriae</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Shigella</a:t>
                      </a:r>
                      <a:r>
                        <a:rPr lang="es-ES" sz="1000" dirty="0">
                          <a:effectLst/>
                        </a:rPr>
                        <a:t> </a:t>
                      </a:r>
                      <a:r>
                        <a:rPr lang="es-ES" sz="1000" dirty="0" err="1">
                          <a:effectLst/>
                        </a:rPr>
                        <a:t>flexneri</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Shigella</a:t>
                      </a:r>
                      <a:r>
                        <a:rPr lang="es-ES" sz="1000" dirty="0">
                          <a:effectLst/>
                        </a:rPr>
                        <a:t> </a:t>
                      </a:r>
                      <a:r>
                        <a:rPr lang="es-ES" sz="1000" dirty="0" err="1">
                          <a:effectLst/>
                        </a:rPr>
                        <a:t>paradysenteriae</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Shigella</a:t>
                      </a:r>
                      <a:r>
                        <a:rPr lang="es-ES" sz="1000" dirty="0">
                          <a:effectLst/>
                        </a:rPr>
                        <a:t> </a:t>
                      </a:r>
                      <a:r>
                        <a:rPr lang="es-ES" sz="1000" dirty="0" err="1">
                          <a:effectLst/>
                        </a:rPr>
                        <a:t>sonnei</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Spirillum</a:t>
                      </a:r>
                      <a:r>
                        <a:rPr lang="es-ES" sz="1000" dirty="0">
                          <a:effectLst/>
                        </a:rPr>
                        <a:t> </a:t>
                      </a:r>
                      <a:r>
                        <a:rPr lang="es-ES" sz="1000" dirty="0" err="1">
                          <a:effectLst/>
                        </a:rPr>
                        <a:t>rubrum</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Staphylococcus</a:t>
                      </a:r>
                      <a:r>
                        <a:rPr lang="es-ES" sz="1000" dirty="0">
                          <a:effectLst/>
                        </a:rPr>
                        <a:t> </a:t>
                      </a:r>
                      <a:r>
                        <a:rPr lang="es-ES" sz="1000" dirty="0" err="1">
                          <a:effectLst/>
                        </a:rPr>
                        <a:t>albus</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Staphylococcus</a:t>
                      </a:r>
                      <a:r>
                        <a:rPr lang="es-ES" sz="1000" dirty="0">
                          <a:effectLst/>
                        </a:rPr>
                        <a:t> </a:t>
                      </a:r>
                      <a:r>
                        <a:rPr lang="es-ES" sz="1000" dirty="0" err="1">
                          <a:effectLst/>
                        </a:rPr>
                        <a:t>aureus</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Staphylococcus</a:t>
                      </a:r>
                      <a:r>
                        <a:rPr lang="es-ES" sz="1000" dirty="0">
                          <a:effectLst/>
                        </a:rPr>
                        <a:t> </a:t>
                      </a:r>
                      <a:r>
                        <a:rPr lang="es-ES" sz="1000" dirty="0" err="1">
                          <a:effectLst/>
                        </a:rPr>
                        <a:t>epidermidis</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Streptococcus</a:t>
                      </a:r>
                      <a:r>
                        <a:rPr lang="es-ES" sz="1000" dirty="0">
                          <a:effectLst/>
                        </a:rPr>
                        <a:t> </a:t>
                      </a:r>
                      <a:r>
                        <a:rPr lang="es-ES" sz="1000" dirty="0" err="1">
                          <a:effectLst/>
                        </a:rPr>
                        <a:t>haemolyticus</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Streptococcus</a:t>
                      </a:r>
                      <a:r>
                        <a:rPr lang="es-ES" sz="1000" dirty="0">
                          <a:effectLst/>
                        </a:rPr>
                        <a:t> </a:t>
                      </a:r>
                      <a:r>
                        <a:rPr lang="es-ES" sz="1000" dirty="0" err="1">
                          <a:effectLst/>
                        </a:rPr>
                        <a:t>lactis</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Streptococcus</a:t>
                      </a:r>
                      <a:r>
                        <a:rPr lang="es-ES" sz="1000" dirty="0">
                          <a:effectLst/>
                        </a:rPr>
                        <a:t> </a:t>
                      </a:r>
                      <a:r>
                        <a:rPr lang="es-ES" sz="1000" dirty="0" err="1">
                          <a:effectLst/>
                        </a:rPr>
                        <a:t>pyrogenes</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Streptococcus</a:t>
                      </a:r>
                      <a:r>
                        <a:rPr lang="es-ES" sz="1000" dirty="0">
                          <a:effectLst/>
                        </a:rPr>
                        <a:t> </a:t>
                      </a:r>
                      <a:r>
                        <a:rPr lang="es-ES" sz="1000" dirty="0" err="1">
                          <a:effectLst/>
                        </a:rPr>
                        <a:t>salivarius</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Streptococcus</a:t>
                      </a:r>
                      <a:r>
                        <a:rPr lang="es-ES" sz="1000" dirty="0">
                          <a:effectLst/>
                        </a:rPr>
                        <a:t> </a:t>
                      </a:r>
                      <a:r>
                        <a:rPr lang="es-ES" sz="1000" dirty="0" err="1">
                          <a:effectLst/>
                        </a:rPr>
                        <a:t>viridans</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Trichosporon</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Variola</a:t>
                      </a:r>
                      <a:r>
                        <a:rPr lang="es-ES" sz="1000" dirty="0">
                          <a:effectLst/>
                        </a:rPr>
                        <a:t> Virus (</a:t>
                      </a:r>
                      <a:r>
                        <a:rPr lang="es-ES" sz="1000" dirty="0" err="1">
                          <a:effectLst/>
                        </a:rPr>
                        <a:t>Poxviridae</a:t>
                      </a:r>
                      <a:r>
                        <a:rPr lang="es-ES" sz="1000" dirty="0">
                          <a:effectLst/>
                        </a:rPr>
                        <a:t>)</a:t>
                      </a: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a:effectLst/>
                        </a:rPr>
                        <a:t>Vibrio </a:t>
                      </a:r>
                      <a:r>
                        <a:rPr lang="es-ES" sz="1000" dirty="0" err="1">
                          <a:effectLst/>
                        </a:rPr>
                        <a:t>cholerae</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a:effectLst/>
                        </a:rPr>
                        <a:t>Vibrio </a:t>
                      </a:r>
                      <a:r>
                        <a:rPr lang="es-ES" sz="1000" dirty="0" err="1">
                          <a:effectLst/>
                        </a:rPr>
                        <a:t>comma</a:t>
                      </a:r>
                      <a:endParaRPr lang="es-ES" sz="1000" dirty="0">
                        <a:effectLst/>
                      </a:endParaRP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a:effectLst/>
                        </a:rPr>
                        <a:t>Virus de la Hepatitis A (VHA)</a:t>
                      </a: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a:effectLst/>
                        </a:rPr>
                        <a:t>Virus de la Hepatitis B (VHB)</a:t>
                      </a:r>
                    </a:p>
                    <a:p>
                      <a:pPr marL="342900" lvl="0" indent="-342900">
                        <a:lnSpc>
                          <a:spcPct val="107000"/>
                        </a:lnSpc>
                        <a:spcAft>
                          <a:spcPts val="120"/>
                        </a:spcAft>
                        <a:buSzPts val="1000"/>
                        <a:buFont typeface="Symbol" panose="05050102010706020507" pitchFamily="18" charset="2"/>
                        <a:buChar char=""/>
                        <a:tabLst>
                          <a:tab pos="457200" algn="l"/>
                        </a:tabLst>
                      </a:pPr>
                      <a:r>
                        <a:rPr lang="es-ES" sz="1000" dirty="0" err="1">
                          <a:effectLst/>
                        </a:rPr>
                        <a:t>Yersinia</a:t>
                      </a:r>
                      <a:r>
                        <a:rPr lang="es-ES" sz="1000" dirty="0">
                          <a:effectLst/>
                        </a:rPr>
                        <a:t> </a:t>
                      </a:r>
                      <a:r>
                        <a:rPr lang="es-ES" sz="1000" dirty="0" err="1">
                          <a:effectLst/>
                        </a:rPr>
                        <a:t>Enterocolitica</a:t>
                      </a:r>
                      <a:endParaRPr lang="es-ES"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32891257"/>
                  </a:ext>
                </a:extLst>
              </a:tr>
            </a:tbl>
          </a:graphicData>
        </a:graphic>
      </p:graphicFrame>
      <p:sp>
        <p:nvSpPr>
          <p:cNvPr id="11" name="Rectangle 1"/>
          <p:cNvSpPr>
            <a:spLocks noChangeArrowheads="1"/>
          </p:cNvSpPr>
          <p:nvPr/>
        </p:nvSpPr>
        <p:spPr bwMode="auto">
          <a:xfrm>
            <a:off x="609919" y="312738"/>
            <a:ext cx="11254328" cy="623187"/>
          </a:xfrm>
          <a:prstGeom prst="rect">
            <a:avLst/>
          </a:prstGeom>
          <a:noFill/>
          <a:ln>
            <a:noFill/>
          </a:ln>
          <a:effectLst/>
          <a:extLst/>
        </p:spPr>
        <p:txBody>
          <a:bodyPr vert="horz" wrap="square" lIns="91440" tIns="152352" rIns="91440" bIns="38088"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kumimoji="0" lang="es-ES" altLang="es-ES" sz="2800" b="1" i="0" u="none" strike="noStrike" cap="none" normalizeH="0" baseline="0" dirty="0">
                <a:ln>
                  <a:noFill/>
                </a:ln>
                <a:solidFill>
                  <a:schemeClr val="accent1"/>
                </a:solidFill>
                <a:latin typeface="Arial Rounded MT Bold" panose="020F0704030504030204" pitchFamily="34" charset="0"/>
                <a:ea typeface="Times New Roman" panose="02020603050405020304" pitchFamily="18" charset="0"/>
              </a:rPr>
              <a:t>MICROORGANISMOS SENSIBLES A LA LUZ ULTRAVIOLETA</a:t>
            </a:r>
            <a:endParaRPr kumimoji="0" lang="es-ES" altLang="es-ES" sz="2000" b="0" i="0" u="none" strike="noStrike" cap="none" normalizeH="0" baseline="0" dirty="0">
              <a:ln>
                <a:noFill/>
              </a:ln>
              <a:solidFill>
                <a:schemeClr val="accent1"/>
              </a:solidFill>
            </a:endParaRPr>
          </a:p>
        </p:txBody>
      </p:sp>
    </p:spTree>
    <p:extLst>
      <p:ext uri="{BB962C8B-B14F-4D97-AF65-F5344CB8AC3E}">
        <p14:creationId xmlns:p14="http://schemas.microsoft.com/office/powerpoint/2010/main" val="2376439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UV-C </a:t>
            </a:r>
            <a:br>
              <a:rPr lang="es-ES" dirty="0" smtClean="0"/>
            </a:br>
            <a:r>
              <a:rPr lang="es-ES" dirty="0" smtClean="0"/>
              <a:t>LUZ ULTRAVIOLETA DE ONDA CORTA</a:t>
            </a:r>
            <a:endParaRPr lang="es-ES" dirty="0"/>
          </a:p>
        </p:txBody>
      </p:sp>
      <p:sp>
        <p:nvSpPr>
          <p:cNvPr id="3" name="Marcador de contenido 2"/>
          <p:cNvSpPr>
            <a:spLocks noGrp="1"/>
          </p:cNvSpPr>
          <p:nvPr>
            <p:ph idx="1"/>
          </p:nvPr>
        </p:nvSpPr>
        <p:spPr>
          <a:xfrm>
            <a:off x="677334" y="2105879"/>
            <a:ext cx="8596668" cy="3880773"/>
          </a:xfrm>
        </p:spPr>
        <p:txBody>
          <a:bodyPr/>
          <a:lstStyle/>
          <a:p>
            <a:r>
              <a:rPr lang="es-ES" dirty="0" smtClean="0"/>
              <a:t>Relación geométrica/matemática de la dosis</a:t>
            </a:r>
          </a:p>
          <a:p>
            <a:r>
              <a:rPr lang="es-ES" dirty="0" smtClean="0"/>
              <a:t>Sin residuo</a:t>
            </a:r>
          </a:p>
          <a:p>
            <a:r>
              <a:rPr lang="es-ES" dirty="0" smtClean="0"/>
              <a:t>Sin producto</a:t>
            </a:r>
          </a:p>
          <a:p>
            <a:r>
              <a:rPr lang="es-ES" dirty="0" smtClean="0"/>
              <a:t>Sin presencia</a:t>
            </a:r>
          </a:p>
          <a:p>
            <a:r>
              <a:rPr lang="es-ES" dirty="0" smtClean="0"/>
              <a:t>Trazabilidad de la operación.</a:t>
            </a:r>
          </a:p>
          <a:p>
            <a:r>
              <a:rPr lang="es-ES" dirty="0" smtClean="0"/>
              <a:t>Fácil medición (radiómetros, dosímetros)</a:t>
            </a:r>
          </a:p>
          <a:p>
            <a:r>
              <a:rPr lang="es-ES" dirty="0" smtClean="0"/>
              <a:t>Repetitividad</a:t>
            </a:r>
          </a:p>
          <a:p>
            <a:r>
              <a:rPr lang="es-ES" dirty="0" smtClean="0"/>
              <a:t>Escalabilidad</a:t>
            </a:r>
          </a:p>
          <a:p>
            <a:r>
              <a:rPr lang="es-ES" dirty="0" smtClean="0"/>
              <a:t>Flexibilidad</a:t>
            </a:r>
          </a:p>
          <a:p>
            <a:endParaRPr lang="es-ES" dirty="0"/>
          </a:p>
        </p:txBody>
      </p:sp>
      <p:pic>
        <p:nvPicPr>
          <p:cNvPr id="6148" name="Picture 4" descr="Resultado de imagen de desinfec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4934" y="4355244"/>
            <a:ext cx="2946700" cy="202544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esultado de imagen de desinfecc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4934" y="2160589"/>
            <a:ext cx="2946700" cy="1964466"/>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10025566" y="2361235"/>
            <a:ext cx="524503" cy="646331"/>
          </a:xfrm>
          <a:prstGeom prst="rect">
            <a:avLst/>
          </a:prstGeom>
          <a:noFill/>
        </p:spPr>
        <p:txBody>
          <a:bodyPr wrap="none" rtlCol="0">
            <a:spAutoFit/>
          </a:bodyPr>
          <a:lstStyle/>
          <a:p>
            <a:r>
              <a:rPr lang="es-ES" sz="3600" dirty="0" smtClean="0">
                <a:solidFill>
                  <a:srgbClr val="FF0000"/>
                </a:solidFill>
              </a:rPr>
              <a:t>¿?</a:t>
            </a:r>
            <a:endParaRPr lang="es-ES" sz="3600" dirty="0">
              <a:solidFill>
                <a:srgbClr val="FF0000"/>
              </a:solidFill>
            </a:endParaRPr>
          </a:p>
        </p:txBody>
      </p:sp>
      <p:pic>
        <p:nvPicPr>
          <p:cNvPr id="11268" name="Picture 4" descr="Resultado de imagen de uv dosimeter stri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3118" y="4790944"/>
            <a:ext cx="1556299" cy="1827698"/>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p:cNvSpPr txBox="1"/>
          <p:nvPr/>
        </p:nvSpPr>
        <p:spPr>
          <a:xfrm>
            <a:off x="7287527" y="3801889"/>
            <a:ext cx="678391" cy="646331"/>
          </a:xfrm>
          <a:prstGeom prst="rect">
            <a:avLst/>
          </a:prstGeom>
          <a:noFill/>
        </p:spPr>
        <p:txBody>
          <a:bodyPr wrap="none" rtlCol="0">
            <a:spAutoFit/>
          </a:bodyPr>
          <a:lstStyle/>
          <a:p>
            <a:r>
              <a:rPr lang="es-ES" sz="3600" dirty="0" smtClean="0">
                <a:solidFill>
                  <a:srgbClr val="FF0000"/>
                </a:solidFill>
              </a:rPr>
              <a:t>VS</a:t>
            </a:r>
            <a:endParaRPr lang="es-ES" sz="3600" dirty="0">
              <a:solidFill>
                <a:srgbClr val="FF0000"/>
              </a:solidFill>
            </a:endParaRPr>
          </a:p>
        </p:txBody>
      </p:sp>
      <p:pic>
        <p:nvPicPr>
          <p:cNvPr id="11270" name="Picture 6" descr="Resultado de imagen de radiometro uvc calibrad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4212" y="4790944"/>
            <a:ext cx="1864299" cy="1864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0248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92139" y="3144430"/>
            <a:ext cx="10538534" cy="2700778"/>
          </a:xfrm>
        </p:spPr>
        <p:txBody>
          <a:bodyPr/>
          <a:lstStyle/>
          <a:p>
            <a:pPr marL="0" indent="0">
              <a:buNone/>
            </a:pPr>
            <a:r>
              <a:rPr lang="es-ES" dirty="0" smtClean="0"/>
              <a:t>“Los </a:t>
            </a:r>
            <a:r>
              <a:rPr lang="es-ES" dirty="0"/>
              <a:t>aparatos para radiación directa no deben estar en funcionamiento si hay personas en el campo de radiación. El aparato y/o la instalación debe contar con elementos de seguridad y advertencia si se instala en espacios con presencia de personas (sensores de movimiento o presencia, señales visuales y sonoras, etc.), además de un mecanismo en el que, si falla cualquiera de los sistemas, se desconecten los equipos cuando se detecten personas. En previsión de fallo de estos equipos de seguridad debe existir un protocolo que impida la utilización de dicha instalación de radiación UV-C. Para ello el instalador debe realizar un análisis de riesgos en la instalación y uso del sistema. El sensor de presencia utilizado debe estar catalogado como un sensor de seguridad funcional y ser conforme con las normas relevantes (por ejemplo, serie de Normas UNE-EN 61508 o equivalentes</a:t>
            </a:r>
            <a:r>
              <a:rPr lang="es-ES" dirty="0" smtClean="0"/>
              <a:t>).”</a:t>
            </a:r>
            <a:endParaRPr lang="es-ES" dirty="0"/>
          </a:p>
        </p:txBody>
      </p:sp>
      <p:pic>
        <p:nvPicPr>
          <p:cNvPr id="4" name="Imagen 3"/>
          <p:cNvPicPr>
            <a:picLocks noChangeAspect="1"/>
          </p:cNvPicPr>
          <p:nvPr/>
        </p:nvPicPr>
        <p:blipFill>
          <a:blip r:embed="rId2"/>
          <a:stretch>
            <a:fillRect/>
          </a:stretch>
        </p:blipFill>
        <p:spPr>
          <a:xfrm>
            <a:off x="578734" y="1368180"/>
            <a:ext cx="4102201" cy="1591490"/>
          </a:xfrm>
          <a:prstGeom prst="rect">
            <a:avLst/>
          </a:prstGeom>
        </p:spPr>
      </p:pic>
      <p:pic>
        <p:nvPicPr>
          <p:cNvPr id="5" name="Imagen 4"/>
          <p:cNvPicPr>
            <a:picLocks noChangeAspect="1"/>
          </p:cNvPicPr>
          <p:nvPr/>
        </p:nvPicPr>
        <p:blipFill>
          <a:blip r:embed="rId3"/>
          <a:stretch>
            <a:fillRect/>
          </a:stretch>
        </p:blipFill>
        <p:spPr>
          <a:xfrm>
            <a:off x="5632741" y="1674828"/>
            <a:ext cx="1919933" cy="1041319"/>
          </a:xfrm>
          <a:prstGeom prst="rect">
            <a:avLst/>
          </a:prstGeom>
        </p:spPr>
      </p:pic>
      <p:pic>
        <p:nvPicPr>
          <p:cNvPr id="6" name="Imagen 5"/>
          <p:cNvPicPr>
            <a:picLocks noChangeAspect="1"/>
          </p:cNvPicPr>
          <p:nvPr/>
        </p:nvPicPr>
        <p:blipFill>
          <a:blip r:embed="rId4"/>
          <a:stretch>
            <a:fillRect/>
          </a:stretch>
        </p:blipFill>
        <p:spPr>
          <a:xfrm>
            <a:off x="8672200" y="1125764"/>
            <a:ext cx="1628730" cy="1926286"/>
          </a:xfrm>
          <a:prstGeom prst="rect">
            <a:avLst/>
          </a:prstGeom>
        </p:spPr>
      </p:pic>
      <p:sp>
        <p:nvSpPr>
          <p:cNvPr id="7" name="Rectángulo 6"/>
          <p:cNvSpPr/>
          <p:nvPr/>
        </p:nvSpPr>
        <p:spPr>
          <a:xfrm>
            <a:off x="381965" y="5105441"/>
            <a:ext cx="10648708" cy="6818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p:cNvSpPr/>
          <p:nvPr/>
        </p:nvSpPr>
        <p:spPr>
          <a:xfrm>
            <a:off x="578734" y="5957860"/>
            <a:ext cx="10255169" cy="923330"/>
          </a:xfrm>
          <a:prstGeom prst="rect">
            <a:avLst/>
          </a:prstGeom>
        </p:spPr>
        <p:txBody>
          <a:bodyPr wrap="square">
            <a:spAutoFit/>
          </a:bodyPr>
          <a:lstStyle/>
          <a:p>
            <a:r>
              <a:rPr lang="es-ES" dirty="0">
                <a:solidFill>
                  <a:srgbClr val="00B0F0"/>
                </a:solidFill>
                <a:hlinkClick r:id="rId5"/>
              </a:rPr>
              <a:t>https://</a:t>
            </a:r>
            <a:r>
              <a:rPr lang="es-ES" dirty="0" smtClean="0">
                <a:solidFill>
                  <a:srgbClr val="00B0F0"/>
                </a:solidFill>
                <a:hlinkClick r:id="rId5"/>
              </a:rPr>
              <a:t>www.mscbs.gob.es/profesionales/saludPublica/ccayes/alertasActual/nCov/documentos/Especificacion_UNE_0068-2020.pdf</a:t>
            </a:r>
            <a:endParaRPr lang="es-ES" dirty="0" smtClean="0">
              <a:solidFill>
                <a:srgbClr val="00B0F0"/>
              </a:solidFill>
            </a:endParaRPr>
          </a:p>
          <a:p>
            <a:endParaRPr lang="es-ES" dirty="0"/>
          </a:p>
        </p:txBody>
      </p:sp>
      <p:sp>
        <p:nvSpPr>
          <p:cNvPr id="9" name="Título 1"/>
          <p:cNvSpPr txBox="1">
            <a:spLocks/>
          </p:cNvSpPr>
          <p:nvPr/>
        </p:nvSpPr>
        <p:spPr>
          <a:xfrm>
            <a:off x="578734" y="169268"/>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dirty="0" smtClean="0"/>
              <a:t>UV-C </a:t>
            </a:r>
            <a:br>
              <a:rPr lang="es-ES" dirty="0" smtClean="0"/>
            </a:br>
            <a:r>
              <a:rPr lang="es-ES" dirty="0" smtClean="0"/>
              <a:t>LUZ ULTRAVIOLETA DE ONDA CORTA</a:t>
            </a:r>
            <a:endParaRPr lang="es-ES" dirty="0"/>
          </a:p>
        </p:txBody>
      </p:sp>
    </p:spTree>
    <p:extLst>
      <p:ext uri="{BB962C8B-B14F-4D97-AF65-F5344CB8AC3E}">
        <p14:creationId xmlns:p14="http://schemas.microsoft.com/office/powerpoint/2010/main" val="323180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2883" y="577512"/>
            <a:ext cx="10620124" cy="1320800"/>
          </a:xfrm>
        </p:spPr>
        <p:txBody>
          <a:bodyPr/>
          <a:lstStyle/>
          <a:p>
            <a:r>
              <a:rPr lang="es-ES" dirty="0" smtClean="0"/>
              <a:t>ÁREAS OBJETIVO DE DESINFECCIÓN AUTÓNOMA</a:t>
            </a:r>
            <a:endParaRPr lang="es-ES" dirty="0"/>
          </a:p>
        </p:txBody>
      </p:sp>
      <p:sp>
        <p:nvSpPr>
          <p:cNvPr id="5" name="Rectángulo 4">
            <a:extLst>
              <a:ext uri="{FF2B5EF4-FFF2-40B4-BE49-F238E27FC236}">
                <a16:creationId xmlns:a16="http://schemas.microsoft.com/office/drawing/2014/main" id="{62AD3F81-3DCD-49D5-B2AC-8DE887304013}"/>
              </a:ext>
            </a:extLst>
          </p:cNvPr>
          <p:cNvSpPr/>
          <p:nvPr/>
        </p:nvSpPr>
        <p:spPr>
          <a:xfrm>
            <a:off x="415739" y="1898312"/>
            <a:ext cx="5650274" cy="4442242"/>
          </a:xfrm>
          <a:prstGeom prst="rect">
            <a:avLst/>
          </a:prstGeom>
          <a:solidFill>
            <a:schemeClr val="bg1"/>
          </a:solidFill>
        </p:spPr>
        <p:txBody>
          <a:bodyPr wrap="square">
            <a:spAutoFit/>
          </a:bodyPr>
          <a:lstStyle/>
          <a:p>
            <a:pPr marL="342908" lvl="0" indent="-342908" algn="just" defTabSz="457211">
              <a:spcBef>
                <a:spcPts val="1001"/>
              </a:spcBef>
              <a:buClr>
                <a:srgbClr val="90C226"/>
              </a:buClr>
              <a:buSzPct val="80000"/>
              <a:buFont typeface="Wingdings 3" charset="2"/>
              <a:buChar char=""/>
            </a:pPr>
            <a:r>
              <a:rPr lang="en-US" sz="2400" b="1" dirty="0">
                <a:solidFill>
                  <a:schemeClr val="tx1">
                    <a:lumMod val="65000"/>
                    <a:lumOff val="35000"/>
                  </a:schemeClr>
                </a:solidFill>
                <a:latin typeface="Roboto"/>
              </a:rPr>
              <a:t> </a:t>
            </a:r>
            <a:r>
              <a:rPr lang="en-US" sz="2400" b="1" dirty="0" err="1" smtClean="0">
                <a:solidFill>
                  <a:schemeClr val="tx1">
                    <a:lumMod val="65000"/>
                    <a:lumOff val="35000"/>
                  </a:schemeClr>
                </a:solidFill>
                <a:latin typeface="Roboto"/>
              </a:rPr>
              <a:t>Infraestructuras</a:t>
            </a:r>
            <a:r>
              <a:rPr lang="en-US" sz="2400" b="1" dirty="0" smtClean="0">
                <a:solidFill>
                  <a:schemeClr val="tx1">
                    <a:lumMod val="65000"/>
                    <a:lumOff val="35000"/>
                  </a:schemeClr>
                </a:solidFill>
                <a:latin typeface="Roboto"/>
              </a:rPr>
              <a:t> </a:t>
            </a:r>
            <a:r>
              <a:rPr lang="en-US" sz="2400" b="1" dirty="0" err="1" smtClean="0">
                <a:solidFill>
                  <a:schemeClr val="tx1">
                    <a:lumMod val="65000"/>
                    <a:lumOff val="35000"/>
                  </a:schemeClr>
                </a:solidFill>
                <a:latin typeface="Roboto"/>
              </a:rPr>
              <a:t>Públicas</a:t>
            </a:r>
            <a:r>
              <a:rPr lang="en-US" sz="2400" b="1" dirty="0" smtClean="0">
                <a:solidFill>
                  <a:schemeClr val="tx1">
                    <a:lumMod val="65000"/>
                    <a:lumOff val="35000"/>
                  </a:schemeClr>
                </a:solidFill>
                <a:latin typeface="Roboto"/>
              </a:rPr>
              <a:t>:</a:t>
            </a:r>
            <a:endParaRPr lang="en-US" sz="2400" b="1" dirty="0">
              <a:solidFill>
                <a:schemeClr val="tx1">
                  <a:lumMod val="65000"/>
                  <a:lumOff val="35000"/>
                </a:schemeClr>
              </a:solidFill>
              <a:latin typeface="Roboto"/>
            </a:endParaRPr>
          </a:p>
          <a:p>
            <a:pPr marL="342908" lvl="0" indent="-342908" algn="just" defTabSz="457211">
              <a:spcBef>
                <a:spcPts val="1001"/>
              </a:spcBef>
              <a:buClr>
                <a:srgbClr val="90C226"/>
              </a:buClr>
              <a:buSzPct val="80000"/>
              <a:buFont typeface="Wingdings 3" charset="2"/>
              <a:buChar char=""/>
            </a:pPr>
            <a:endParaRPr lang="en-US" sz="2400" b="1" dirty="0">
              <a:solidFill>
                <a:schemeClr val="tx1">
                  <a:lumMod val="65000"/>
                  <a:lumOff val="35000"/>
                </a:schemeClr>
              </a:solidFill>
              <a:latin typeface="Roboto"/>
            </a:endParaRPr>
          </a:p>
          <a:p>
            <a:pPr marL="800108" lvl="1" indent="-342908" algn="just" defTabSz="457211">
              <a:spcBef>
                <a:spcPts val="1001"/>
              </a:spcBef>
              <a:buClr>
                <a:srgbClr val="90C226"/>
              </a:buClr>
              <a:buSzPct val="80000"/>
              <a:buFont typeface="Wingdings" panose="05000000000000000000" pitchFamily="2" charset="2"/>
              <a:buChar char="§"/>
            </a:pPr>
            <a:r>
              <a:rPr lang="en-US" sz="2400" dirty="0" err="1" smtClean="0">
                <a:solidFill>
                  <a:schemeClr val="tx1">
                    <a:lumMod val="65000"/>
                    <a:lumOff val="35000"/>
                  </a:schemeClr>
                </a:solidFill>
                <a:latin typeface="Roboto"/>
              </a:rPr>
              <a:t>Hospitales</a:t>
            </a:r>
            <a:r>
              <a:rPr lang="en-US" sz="2400" dirty="0" smtClean="0">
                <a:solidFill>
                  <a:schemeClr val="tx1">
                    <a:lumMod val="65000"/>
                    <a:lumOff val="35000"/>
                  </a:schemeClr>
                </a:solidFill>
                <a:latin typeface="Roboto"/>
              </a:rPr>
              <a:t> y </a:t>
            </a:r>
            <a:r>
              <a:rPr lang="en-US" sz="2400" dirty="0" err="1" smtClean="0">
                <a:solidFill>
                  <a:schemeClr val="tx1">
                    <a:lumMod val="65000"/>
                    <a:lumOff val="35000"/>
                  </a:schemeClr>
                </a:solidFill>
                <a:latin typeface="Roboto"/>
              </a:rPr>
              <a:t>Clínicas</a:t>
            </a:r>
            <a:endParaRPr lang="en-US" sz="2400" dirty="0" smtClean="0">
              <a:solidFill>
                <a:schemeClr val="tx1">
                  <a:lumMod val="65000"/>
                  <a:lumOff val="35000"/>
                </a:schemeClr>
              </a:solidFill>
              <a:latin typeface="Roboto"/>
            </a:endParaRPr>
          </a:p>
          <a:p>
            <a:pPr marL="800108" lvl="1" indent="-342908" algn="just" defTabSz="457211">
              <a:spcBef>
                <a:spcPts val="1001"/>
              </a:spcBef>
              <a:buClr>
                <a:srgbClr val="90C226"/>
              </a:buClr>
              <a:buSzPct val="80000"/>
              <a:buFont typeface="Wingdings" panose="05000000000000000000" pitchFamily="2" charset="2"/>
              <a:buChar char="§"/>
            </a:pPr>
            <a:r>
              <a:rPr lang="en-US" sz="2400" dirty="0" err="1" smtClean="0">
                <a:solidFill>
                  <a:schemeClr val="tx1">
                    <a:lumMod val="65000"/>
                    <a:lumOff val="35000"/>
                  </a:schemeClr>
                </a:solidFill>
                <a:latin typeface="Roboto"/>
              </a:rPr>
              <a:t>Residencias</a:t>
            </a:r>
            <a:endParaRPr lang="en-US" sz="2400" dirty="0">
              <a:solidFill>
                <a:schemeClr val="tx1">
                  <a:lumMod val="65000"/>
                  <a:lumOff val="35000"/>
                </a:schemeClr>
              </a:solidFill>
              <a:latin typeface="Roboto"/>
            </a:endParaRPr>
          </a:p>
          <a:p>
            <a:pPr marL="800108" lvl="1" indent="-342908" algn="just" defTabSz="457211">
              <a:spcBef>
                <a:spcPts val="1001"/>
              </a:spcBef>
              <a:buClr>
                <a:srgbClr val="90C226"/>
              </a:buClr>
              <a:buSzPct val="80000"/>
              <a:buFont typeface="Wingdings" panose="05000000000000000000" pitchFamily="2" charset="2"/>
              <a:buChar char="§"/>
            </a:pPr>
            <a:r>
              <a:rPr lang="en-US" sz="2400" dirty="0" err="1" smtClean="0">
                <a:solidFill>
                  <a:schemeClr val="tx1">
                    <a:lumMod val="65000"/>
                    <a:lumOff val="35000"/>
                  </a:schemeClr>
                </a:solidFill>
                <a:latin typeface="Roboto"/>
              </a:rPr>
              <a:t>Infraestructuras</a:t>
            </a:r>
            <a:r>
              <a:rPr lang="en-US" sz="2400" dirty="0" smtClean="0">
                <a:solidFill>
                  <a:schemeClr val="tx1">
                    <a:lumMod val="65000"/>
                    <a:lumOff val="35000"/>
                  </a:schemeClr>
                </a:solidFill>
                <a:latin typeface="Roboto"/>
              </a:rPr>
              <a:t> </a:t>
            </a:r>
            <a:r>
              <a:rPr lang="en-US" sz="2400" dirty="0" err="1" smtClean="0">
                <a:solidFill>
                  <a:schemeClr val="tx1">
                    <a:lumMod val="65000"/>
                    <a:lumOff val="35000"/>
                  </a:schemeClr>
                </a:solidFill>
                <a:latin typeface="Roboto"/>
              </a:rPr>
              <a:t>críticas</a:t>
            </a:r>
            <a:endParaRPr lang="en-US" sz="2400" dirty="0" smtClean="0">
              <a:solidFill>
                <a:schemeClr val="tx1">
                  <a:lumMod val="65000"/>
                  <a:lumOff val="35000"/>
                </a:schemeClr>
              </a:solidFill>
              <a:latin typeface="Roboto"/>
            </a:endParaRPr>
          </a:p>
          <a:p>
            <a:pPr marL="800108" lvl="1" indent="-342908" algn="just" defTabSz="457211">
              <a:spcBef>
                <a:spcPts val="1001"/>
              </a:spcBef>
              <a:buClr>
                <a:srgbClr val="90C226"/>
              </a:buClr>
              <a:buSzPct val="80000"/>
              <a:buFont typeface="Wingdings" panose="05000000000000000000" pitchFamily="2" charset="2"/>
              <a:buChar char="§"/>
            </a:pPr>
            <a:r>
              <a:rPr lang="en-US" sz="2400" dirty="0" err="1" smtClean="0">
                <a:solidFill>
                  <a:schemeClr val="tx1">
                    <a:lumMod val="65000"/>
                    <a:lumOff val="35000"/>
                  </a:schemeClr>
                </a:solidFill>
                <a:latin typeface="Roboto"/>
              </a:rPr>
              <a:t>Transportes</a:t>
            </a:r>
            <a:r>
              <a:rPr lang="en-US" sz="2400" dirty="0" smtClean="0">
                <a:solidFill>
                  <a:schemeClr val="tx1">
                    <a:lumMod val="65000"/>
                    <a:lumOff val="35000"/>
                  </a:schemeClr>
                </a:solidFill>
                <a:latin typeface="Roboto"/>
              </a:rPr>
              <a:t> </a:t>
            </a:r>
            <a:endParaRPr lang="en-US" sz="2400" dirty="0">
              <a:solidFill>
                <a:schemeClr val="tx1">
                  <a:lumMod val="65000"/>
                  <a:lumOff val="35000"/>
                </a:schemeClr>
              </a:solidFill>
              <a:latin typeface="Roboto"/>
            </a:endParaRPr>
          </a:p>
          <a:p>
            <a:pPr marL="800108" lvl="1" indent="-342908" algn="just" defTabSz="457211">
              <a:spcBef>
                <a:spcPts val="1001"/>
              </a:spcBef>
              <a:buClr>
                <a:srgbClr val="90C226"/>
              </a:buClr>
              <a:buSzPct val="80000"/>
              <a:buFont typeface="Wingdings" panose="05000000000000000000" pitchFamily="2" charset="2"/>
              <a:buChar char="§"/>
            </a:pPr>
            <a:r>
              <a:rPr lang="en-US" sz="2400" dirty="0" err="1" smtClean="0">
                <a:solidFill>
                  <a:schemeClr val="tx1">
                    <a:lumMod val="65000"/>
                    <a:lumOff val="35000"/>
                  </a:schemeClr>
                </a:solidFill>
                <a:latin typeface="Roboto"/>
              </a:rPr>
              <a:t>Centros</a:t>
            </a:r>
            <a:r>
              <a:rPr lang="en-US" sz="2400" dirty="0" smtClean="0">
                <a:solidFill>
                  <a:schemeClr val="tx1">
                    <a:lumMod val="65000"/>
                    <a:lumOff val="35000"/>
                  </a:schemeClr>
                </a:solidFill>
                <a:latin typeface="Roboto"/>
              </a:rPr>
              <a:t> de </a:t>
            </a:r>
            <a:r>
              <a:rPr lang="en-US" sz="2400" dirty="0" err="1" smtClean="0">
                <a:solidFill>
                  <a:schemeClr val="tx1">
                    <a:lumMod val="65000"/>
                    <a:lumOff val="35000"/>
                  </a:schemeClr>
                </a:solidFill>
                <a:latin typeface="Roboto"/>
              </a:rPr>
              <a:t>educación</a:t>
            </a:r>
            <a:r>
              <a:rPr lang="en-US" sz="2400" dirty="0" smtClean="0">
                <a:solidFill>
                  <a:schemeClr val="tx1">
                    <a:lumMod val="65000"/>
                    <a:lumOff val="35000"/>
                  </a:schemeClr>
                </a:solidFill>
                <a:latin typeface="Roboto"/>
              </a:rPr>
              <a:t> y </a:t>
            </a:r>
            <a:r>
              <a:rPr lang="en-US" sz="2400" dirty="0" err="1" smtClean="0">
                <a:solidFill>
                  <a:schemeClr val="tx1">
                    <a:lumMod val="65000"/>
                    <a:lumOff val="35000"/>
                  </a:schemeClr>
                </a:solidFill>
                <a:latin typeface="Roboto"/>
              </a:rPr>
              <a:t>culturales</a:t>
            </a:r>
            <a:endParaRPr lang="en-US" sz="2400" dirty="0">
              <a:solidFill>
                <a:schemeClr val="tx1">
                  <a:lumMod val="65000"/>
                  <a:lumOff val="35000"/>
                </a:schemeClr>
              </a:solidFill>
              <a:latin typeface="Roboto"/>
            </a:endParaRPr>
          </a:p>
          <a:p>
            <a:pPr marL="800108" lvl="1" indent="-342908" algn="just" defTabSz="457211">
              <a:spcBef>
                <a:spcPts val="1001"/>
              </a:spcBef>
              <a:buClr>
                <a:srgbClr val="90C226"/>
              </a:buClr>
              <a:buSzPct val="80000"/>
              <a:buFont typeface="Wingdings" panose="05000000000000000000" pitchFamily="2" charset="2"/>
              <a:buChar char="§"/>
            </a:pPr>
            <a:r>
              <a:rPr lang="en-US" sz="2400" dirty="0" err="1" smtClean="0">
                <a:solidFill>
                  <a:schemeClr val="tx1">
                    <a:lumMod val="65000"/>
                    <a:lumOff val="35000"/>
                  </a:schemeClr>
                </a:solidFill>
                <a:latin typeface="Roboto"/>
              </a:rPr>
              <a:t>Administración</a:t>
            </a:r>
            <a:r>
              <a:rPr lang="en-US" sz="2400" dirty="0" smtClean="0">
                <a:solidFill>
                  <a:schemeClr val="tx1">
                    <a:lumMod val="65000"/>
                    <a:lumOff val="35000"/>
                  </a:schemeClr>
                </a:solidFill>
                <a:latin typeface="Roboto"/>
              </a:rPr>
              <a:t> </a:t>
            </a:r>
            <a:r>
              <a:rPr lang="en-US" sz="2400" dirty="0" err="1" smtClean="0">
                <a:solidFill>
                  <a:schemeClr val="tx1">
                    <a:lumMod val="65000"/>
                    <a:lumOff val="35000"/>
                  </a:schemeClr>
                </a:solidFill>
                <a:latin typeface="Roboto"/>
              </a:rPr>
              <a:t>Pública</a:t>
            </a:r>
            <a:endParaRPr lang="en-US" sz="2400" dirty="0">
              <a:solidFill>
                <a:schemeClr val="tx1">
                  <a:lumMod val="65000"/>
                  <a:lumOff val="35000"/>
                </a:schemeClr>
              </a:solidFill>
              <a:latin typeface="Roboto"/>
            </a:endParaRPr>
          </a:p>
          <a:p>
            <a:pPr lvl="1" algn="just" defTabSz="457211">
              <a:spcBef>
                <a:spcPts val="1001"/>
              </a:spcBef>
              <a:buClr>
                <a:srgbClr val="90C226"/>
              </a:buClr>
              <a:buSzPct val="80000"/>
            </a:pPr>
            <a:endParaRPr lang="en-US" sz="2400" dirty="0">
              <a:solidFill>
                <a:schemeClr val="tx1">
                  <a:lumMod val="65000"/>
                  <a:lumOff val="35000"/>
                </a:schemeClr>
              </a:solidFill>
              <a:latin typeface="Roboto"/>
            </a:endParaRPr>
          </a:p>
        </p:txBody>
      </p:sp>
      <p:sp>
        <p:nvSpPr>
          <p:cNvPr id="6" name="Rectángulo 5">
            <a:extLst>
              <a:ext uri="{FF2B5EF4-FFF2-40B4-BE49-F238E27FC236}">
                <a16:creationId xmlns:a16="http://schemas.microsoft.com/office/drawing/2014/main" id="{AEA6363E-6F17-441D-B9D4-AEBE1DA7C999}"/>
              </a:ext>
            </a:extLst>
          </p:cNvPr>
          <p:cNvSpPr/>
          <p:nvPr/>
        </p:nvSpPr>
        <p:spPr>
          <a:xfrm>
            <a:off x="6286730" y="1898312"/>
            <a:ext cx="4675560" cy="4442242"/>
          </a:xfrm>
          <a:prstGeom prst="rect">
            <a:avLst/>
          </a:prstGeom>
          <a:solidFill>
            <a:schemeClr val="bg1"/>
          </a:solidFill>
        </p:spPr>
        <p:txBody>
          <a:bodyPr wrap="square">
            <a:spAutoFit/>
          </a:bodyPr>
          <a:lstStyle/>
          <a:p>
            <a:pPr marL="342908" lvl="0" indent="-342908" algn="just" defTabSz="457211">
              <a:spcBef>
                <a:spcPts val="1001"/>
              </a:spcBef>
              <a:buClr>
                <a:srgbClr val="90C226"/>
              </a:buClr>
              <a:buSzPct val="80000"/>
              <a:buFont typeface="Wingdings 3" charset="2"/>
              <a:buChar char=""/>
            </a:pPr>
            <a:r>
              <a:rPr lang="en-US" sz="2400" b="1" dirty="0">
                <a:solidFill>
                  <a:schemeClr val="tx1">
                    <a:lumMod val="65000"/>
                    <a:lumOff val="35000"/>
                  </a:schemeClr>
                </a:solidFill>
                <a:latin typeface="Roboto"/>
              </a:rPr>
              <a:t> </a:t>
            </a:r>
            <a:r>
              <a:rPr lang="en-US" sz="2400" b="1" dirty="0" err="1" smtClean="0">
                <a:solidFill>
                  <a:schemeClr val="tx1">
                    <a:lumMod val="65000"/>
                    <a:lumOff val="35000"/>
                  </a:schemeClr>
                </a:solidFill>
                <a:latin typeface="Roboto"/>
              </a:rPr>
              <a:t>Instalaciones</a:t>
            </a:r>
            <a:r>
              <a:rPr lang="en-US" sz="2400" b="1" dirty="0" smtClean="0">
                <a:solidFill>
                  <a:schemeClr val="tx1">
                    <a:lumMod val="65000"/>
                    <a:lumOff val="35000"/>
                  </a:schemeClr>
                </a:solidFill>
                <a:latin typeface="Roboto"/>
              </a:rPr>
              <a:t> </a:t>
            </a:r>
            <a:r>
              <a:rPr lang="en-US" sz="2400" b="1" dirty="0" err="1" smtClean="0">
                <a:solidFill>
                  <a:schemeClr val="tx1">
                    <a:lumMod val="65000"/>
                    <a:lumOff val="35000"/>
                  </a:schemeClr>
                </a:solidFill>
                <a:latin typeface="Roboto"/>
              </a:rPr>
              <a:t>privadas</a:t>
            </a:r>
            <a:r>
              <a:rPr lang="en-US" sz="2400" b="1" dirty="0" smtClean="0">
                <a:solidFill>
                  <a:schemeClr val="tx1">
                    <a:lumMod val="65000"/>
                    <a:lumOff val="35000"/>
                  </a:schemeClr>
                </a:solidFill>
                <a:latin typeface="Roboto"/>
              </a:rPr>
              <a:t>:</a:t>
            </a:r>
            <a:endParaRPr lang="en-US" sz="2400" b="1" dirty="0">
              <a:solidFill>
                <a:schemeClr val="tx1">
                  <a:lumMod val="65000"/>
                  <a:lumOff val="35000"/>
                </a:schemeClr>
              </a:solidFill>
              <a:latin typeface="Roboto"/>
            </a:endParaRPr>
          </a:p>
          <a:p>
            <a:pPr marL="342908" lvl="0" indent="-342908" algn="just" defTabSz="457211">
              <a:spcBef>
                <a:spcPts val="1001"/>
              </a:spcBef>
              <a:buClr>
                <a:srgbClr val="90C226"/>
              </a:buClr>
              <a:buSzPct val="80000"/>
              <a:buFont typeface="Wingdings 3" charset="2"/>
              <a:buChar char=""/>
            </a:pPr>
            <a:endParaRPr lang="en-US" sz="2400" b="1" dirty="0">
              <a:solidFill>
                <a:schemeClr val="tx1">
                  <a:lumMod val="65000"/>
                  <a:lumOff val="35000"/>
                </a:schemeClr>
              </a:solidFill>
              <a:latin typeface="Roboto"/>
            </a:endParaRPr>
          </a:p>
          <a:p>
            <a:pPr marL="800108" lvl="1" indent="-342908" algn="just" defTabSz="457211">
              <a:spcBef>
                <a:spcPts val="1001"/>
              </a:spcBef>
              <a:buClr>
                <a:srgbClr val="90C226"/>
              </a:buClr>
              <a:buSzPct val="80000"/>
              <a:buFont typeface="Wingdings" panose="05000000000000000000" pitchFamily="2" charset="2"/>
              <a:buChar char="§"/>
            </a:pPr>
            <a:r>
              <a:rPr lang="en-US" sz="2400" dirty="0" err="1" smtClean="0">
                <a:solidFill>
                  <a:schemeClr val="tx1">
                    <a:lumMod val="65000"/>
                    <a:lumOff val="35000"/>
                  </a:schemeClr>
                </a:solidFill>
                <a:latin typeface="Roboto"/>
              </a:rPr>
              <a:t>Centros</a:t>
            </a:r>
            <a:r>
              <a:rPr lang="en-US" sz="2400" dirty="0" smtClean="0">
                <a:solidFill>
                  <a:schemeClr val="tx1">
                    <a:lumMod val="65000"/>
                    <a:lumOff val="35000"/>
                  </a:schemeClr>
                </a:solidFill>
                <a:latin typeface="Roboto"/>
              </a:rPr>
              <a:t> de </a:t>
            </a:r>
            <a:r>
              <a:rPr lang="en-US" sz="2400" dirty="0" err="1" smtClean="0">
                <a:solidFill>
                  <a:schemeClr val="tx1">
                    <a:lumMod val="65000"/>
                    <a:lumOff val="35000"/>
                  </a:schemeClr>
                </a:solidFill>
                <a:latin typeface="Roboto"/>
              </a:rPr>
              <a:t>salud</a:t>
            </a:r>
            <a:endParaRPr lang="en-US" sz="2400" dirty="0">
              <a:solidFill>
                <a:schemeClr val="tx1">
                  <a:lumMod val="65000"/>
                  <a:lumOff val="35000"/>
                </a:schemeClr>
              </a:solidFill>
              <a:latin typeface="Roboto"/>
            </a:endParaRPr>
          </a:p>
          <a:p>
            <a:pPr marL="800108" lvl="1" indent="-342908" algn="just" defTabSz="457211">
              <a:spcBef>
                <a:spcPts val="1001"/>
              </a:spcBef>
              <a:buClr>
                <a:srgbClr val="90C226"/>
              </a:buClr>
              <a:buSzPct val="80000"/>
              <a:buFont typeface="Wingdings" panose="05000000000000000000" pitchFamily="2" charset="2"/>
              <a:buChar char="§"/>
            </a:pPr>
            <a:r>
              <a:rPr lang="en-US" sz="2400" dirty="0" err="1" smtClean="0">
                <a:solidFill>
                  <a:schemeClr val="tx1">
                    <a:lumMod val="65000"/>
                    <a:lumOff val="35000"/>
                  </a:schemeClr>
                </a:solidFill>
                <a:latin typeface="Roboto"/>
              </a:rPr>
              <a:t>Industria</a:t>
            </a:r>
            <a:endParaRPr lang="en-US" sz="2400" dirty="0">
              <a:solidFill>
                <a:schemeClr val="tx1">
                  <a:lumMod val="65000"/>
                  <a:lumOff val="35000"/>
                </a:schemeClr>
              </a:solidFill>
              <a:latin typeface="Roboto"/>
            </a:endParaRPr>
          </a:p>
          <a:p>
            <a:pPr marL="800108" lvl="1" indent="-342908" algn="just" defTabSz="457211">
              <a:spcBef>
                <a:spcPts val="1001"/>
              </a:spcBef>
              <a:buClr>
                <a:srgbClr val="90C226"/>
              </a:buClr>
              <a:buSzPct val="80000"/>
              <a:buFont typeface="Wingdings" panose="05000000000000000000" pitchFamily="2" charset="2"/>
              <a:buChar char="§"/>
            </a:pPr>
            <a:r>
              <a:rPr lang="en-US" sz="2400" dirty="0" err="1" smtClean="0">
                <a:solidFill>
                  <a:schemeClr val="tx1">
                    <a:lumMod val="65000"/>
                    <a:lumOff val="35000"/>
                  </a:schemeClr>
                </a:solidFill>
                <a:latin typeface="Roboto"/>
              </a:rPr>
              <a:t>Oficinas</a:t>
            </a:r>
            <a:endParaRPr lang="en-US" sz="2400" dirty="0">
              <a:solidFill>
                <a:schemeClr val="tx1">
                  <a:lumMod val="65000"/>
                  <a:lumOff val="35000"/>
                </a:schemeClr>
              </a:solidFill>
              <a:latin typeface="Roboto"/>
            </a:endParaRPr>
          </a:p>
          <a:p>
            <a:pPr marL="800108" lvl="1" indent="-342908" algn="just" defTabSz="457211">
              <a:spcBef>
                <a:spcPts val="1001"/>
              </a:spcBef>
              <a:buClr>
                <a:srgbClr val="90C226"/>
              </a:buClr>
              <a:buSzPct val="80000"/>
              <a:buFont typeface="Wingdings" panose="05000000000000000000" pitchFamily="2" charset="2"/>
              <a:buChar char="§"/>
            </a:pPr>
            <a:r>
              <a:rPr lang="en-US" sz="2400" dirty="0" err="1" smtClean="0">
                <a:solidFill>
                  <a:schemeClr val="tx1">
                    <a:lumMod val="65000"/>
                    <a:lumOff val="35000"/>
                  </a:schemeClr>
                </a:solidFill>
                <a:latin typeface="Roboto"/>
              </a:rPr>
              <a:t>Mercados</a:t>
            </a:r>
            <a:r>
              <a:rPr lang="en-US" sz="2400" dirty="0" smtClean="0">
                <a:solidFill>
                  <a:schemeClr val="tx1">
                    <a:lumMod val="65000"/>
                    <a:lumOff val="35000"/>
                  </a:schemeClr>
                </a:solidFill>
                <a:latin typeface="Roboto"/>
              </a:rPr>
              <a:t> </a:t>
            </a:r>
            <a:r>
              <a:rPr lang="en-US" sz="2400" dirty="0" err="1" smtClean="0">
                <a:solidFill>
                  <a:schemeClr val="tx1">
                    <a:lumMod val="65000"/>
                    <a:lumOff val="35000"/>
                  </a:schemeClr>
                </a:solidFill>
                <a:latin typeface="Roboto"/>
              </a:rPr>
              <a:t>Comerciales</a:t>
            </a:r>
            <a:endParaRPr lang="en-US" sz="2400" dirty="0" smtClean="0">
              <a:solidFill>
                <a:schemeClr val="tx1">
                  <a:lumMod val="65000"/>
                  <a:lumOff val="35000"/>
                </a:schemeClr>
              </a:solidFill>
              <a:latin typeface="Roboto"/>
            </a:endParaRPr>
          </a:p>
          <a:p>
            <a:pPr marL="800108" lvl="1" indent="-342908" algn="just" defTabSz="457211">
              <a:spcBef>
                <a:spcPts val="1001"/>
              </a:spcBef>
              <a:buClr>
                <a:srgbClr val="90C226"/>
              </a:buClr>
              <a:buSzPct val="80000"/>
              <a:buFont typeface="Wingdings" panose="05000000000000000000" pitchFamily="2" charset="2"/>
              <a:buChar char="§"/>
            </a:pPr>
            <a:r>
              <a:rPr lang="en-US" sz="2400" dirty="0" err="1" smtClean="0">
                <a:solidFill>
                  <a:schemeClr val="tx1">
                    <a:lumMod val="65000"/>
                    <a:lumOff val="35000"/>
                  </a:schemeClr>
                </a:solidFill>
                <a:latin typeface="Roboto"/>
              </a:rPr>
              <a:t>Logística</a:t>
            </a:r>
            <a:endParaRPr lang="en-US" sz="2400" dirty="0">
              <a:solidFill>
                <a:schemeClr val="tx1">
                  <a:lumMod val="65000"/>
                  <a:lumOff val="35000"/>
                </a:schemeClr>
              </a:solidFill>
              <a:latin typeface="Roboto"/>
            </a:endParaRPr>
          </a:p>
          <a:p>
            <a:pPr marL="800108" lvl="1" indent="-342908" algn="just" defTabSz="457211">
              <a:spcBef>
                <a:spcPts val="1001"/>
              </a:spcBef>
              <a:buClr>
                <a:srgbClr val="90C226"/>
              </a:buClr>
              <a:buSzPct val="80000"/>
              <a:buFont typeface="Wingdings" panose="05000000000000000000" pitchFamily="2" charset="2"/>
              <a:buChar char="§"/>
            </a:pPr>
            <a:r>
              <a:rPr lang="en-US" sz="2400" dirty="0" err="1" smtClean="0">
                <a:solidFill>
                  <a:schemeClr val="tx1">
                    <a:lumMod val="65000"/>
                    <a:lumOff val="35000"/>
                  </a:schemeClr>
                </a:solidFill>
                <a:latin typeface="Roboto"/>
              </a:rPr>
              <a:t>Hostelería</a:t>
            </a:r>
            <a:endParaRPr lang="en-US" sz="2400" dirty="0" smtClean="0">
              <a:solidFill>
                <a:schemeClr val="tx1">
                  <a:lumMod val="65000"/>
                  <a:lumOff val="35000"/>
                </a:schemeClr>
              </a:solidFill>
              <a:latin typeface="Roboto"/>
            </a:endParaRPr>
          </a:p>
          <a:p>
            <a:pPr marL="800108" lvl="1" indent="-342908" algn="just" defTabSz="457211">
              <a:spcBef>
                <a:spcPts val="1001"/>
              </a:spcBef>
              <a:buClr>
                <a:srgbClr val="90C226"/>
              </a:buClr>
              <a:buSzPct val="80000"/>
              <a:buFont typeface="Wingdings" panose="05000000000000000000" pitchFamily="2" charset="2"/>
              <a:buChar char="§"/>
            </a:pPr>
            <a:r>
              <a:rPr lang="en-US" sz="2400" dirty="0" err="1" smtClean="0">
                <a:solidFill>
                  <a:schemeClr val="tx1">
                    <a:lumMod val="65000"/>
                    <a:lumOff val="35000"/>
                  </a:schemeClr>
                </a:solidFill>
                <a:latin typeface="Roboto"/>
              </a:rPr>
              <a:t>Restauración</a:t>
            </a:r>
            <a:endParaRPr lang="en-US" sz="2400" dirty="0">
              <a:solidFill>
                <a:schemeClr val="tx1">
                  <a:lumMod val="65000"/>
                  <a:lumOff val="35000"/>
                </a:schemeClr>
              </a:solidFill>
              <a:latin typeface="Roboto"/>
            </a:endParaRPr>
          </a:p>
        </p:txBody>
      </p:sp>
    </p:spTree>
    <p:extLst>
      <p:ext uri="{BB962C8B-B14F-4D97-AF65-F5344CB8AC3E}">
        <p14:creationId xmlns:p14="http://schemas.microsoft.com/office/powerpoint/2010/main" val="19350456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3" descr="Imagen que contiene tabla, parado, hombre, cuarto&#10;&#10;Descripción generada automáticamente">
            <a:extLst>
              <a:ext uri="{FF2B5EF4-FFF2-40B4-BE49-F238E27FC236}">
                <a16:creationId xmlns:a16="http://schemas.microsoft.com/office/drawing/2014/main" id="{2B6851A5-99FB-49C4-832D-140959E218A0}"/>
              </a:ext>
            </a:extLst>
          </p:cNvPr>
          <p:cNvPicPr>
            <a:picLocks noChangeAspect="1"/>
          </p:cNvPicPr>
          <p:nvPr/>
        </p:nvPicPr>
        <p:blipFill rotWithShape="1">
          <a:blip r:embed="rId2">
            <a:duotone>
              <a:schemeClr val="accent1">
                <a:shade val="45000"/>
                <a:satMod val="135000"/>
              </a:schemeClr>
              <a:prstClr val="white"/>
            </a:duotone>
          </a:blip>
          <a:srcRect l="9091" t="4476" b="4615"/>
          <a:stretch/>
        </p:blipFill>
        <p:spPr>
          <a:xfrm>
            <a:off x="1" y="8477"/>
            <a:ext cx="12191999" cy="6857990"/>
          </a:xfrm>
          <a:prstGeom prst="rect">
            <a:avLst/>
          </a:prstGeom>
        </p:spPr>
      </p:pic>
      <p:sp>
        <p:nvSpPr>
          <p:cNvPr id="8" name="Isosceles Triangle 7">
            <a:extLst>
              <a:ext uri="{FF2B5EF4-FFF2-40B4-BE49-F238E27FC236}">
                <a16:creationId xmlns:a16="http://schemas.microsoft.com/office/drawing/2014/main" id="{F5F0CD5C-72F3-4090-8A69-8E15CB432A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Parallelogram 9">
            <a:extLst>
              <a:ext uri="{FF2B5EF4-FFF2-40B4-BE49-F238E27FC236}">
                <a16:creationId xmlns:a16="http://schemas.microsoft.com/office/drawing/2014/main" id="{217496A2-9394-4FB7-BA0E-717D2D2E7A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3800" y="0"/>
            <a:ext cx="7315200" cy="6858000"/>
          </a:xfrm>
          <a:prstGeom prst="parallelogram">
            <a:avLst>
              <a:gd name="adj" fmla="val 15925"/>
            </a:avLst>
          </a:pr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D02CF681-4765-4E88-802F-B2474DCD516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D57B2BA-243C-45C7-A5D8-46CA719437F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67374FB5-CBB7-46FF-95B5-2251BC6856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34BCEAB7-D9E0-40A4-9254-8593BD346E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D567A354-BB63-405C-8E5F-2F510E670F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p:cNvSpPr>
            <a:spLocks noGrp="1"/>
          </p:cNvSpPr>
          <p:nvPr>
            <p:ph type="ctrTitle" idx="4294967295"/>
          </p:nvPr>
        </p:nvSpPr>
        <p:spPr>
          <a:xfrm>
            <a:off x="4635005" y="3643138"/>
            <a:ext cx="5356064" cy="956644"/>
          </a:xfrm>
        </p:spPr>
        <p:txBody>
          <a:bodyPr>
            <a:normAutofit fontScale="90000"/>
          </a:bodyPr>
          <a:lstStyle/>
          <a:p>
            <a:r>
              <a:rPr lang="es-ES" sz="3200">
                <a:latin typeface="Selawik Semibold"/>
              </a:rPr>
              <a:t>Desinfección autónoma mediante luz UV-C</a:t>
            </a:r>
          </a:p>
        </p:txBody>
      </p:sp>
      <p:sp>
        <p:nvSpPr>
          <p:cNvPr id="22" name="Rectangle 27">
            <a:extLst>
              <a:ext uri="{FF2B5EF4-FFF2-40B4-BE49-F238E27FC236}">
                <a16:creationId xmlns:a16="http://schemas.microsoft.com/office/drawing/2014/main" id="{9185A8D7-2F20-4F7A-97BE-21DB1654C7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8">
            <a:extLst>
              <a:ext uri="{FF2B5EF4-FFF2-40B4-BE49-F238E27FC236}">
                <a16:creationId xmlns:a16="http://schemas.microsoft.com/office/drawing/2014/main" id="{CB65BD56-22B3-4E13-BFCA-B8E8BEB92D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a:extLst>
              <a:ext uri="{FF2B5EF4-FFF2-40B4-BE49-F238E27FC236}">
                <a16:creationId xmlns:a16="http://schemas.microsoft.com/office/drawing/2014/main" id="{6790ED68-BCA0-4247-A72F-1CB85DF068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DD0F2B3F-DC55-4FA7-B667-1ACD079209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5" name="Imagen 5" descr="Logotipo&#10;&#10;Descripción generada automáticamente">
            <a:extLst>
              <a:ext uri="{FF2B5EF4-FFF2-40B4-BE49-F238E27FC236}">
                <a16:creationId xmlns:a16="http://schemas.microsoft.com/office/drawing/2014/main" id="{8A650B22-D13B-4A14-B51C-32473DA0DD48}"/>
              </a:ext>
            </a:extLst>
          </p:cNvPr>
          <p:cNvPicPr>
            <a:picLocks noChangeAspect="1"/>
          </p:cNvPicPr>
          <p:nvPr/>
        </p:nvPicPr>
        <p:blipFill>
          <a:blip r:embed="rId3"/>
          <a:stretch>
            <a:fillRect/>
          </a:stretch>
        </p:blipFill>
        <p:spPr>
          <a:xfrm>
            <a:off x="0" y="2057"/>
            <a:ext cx="1535152" cy="1025186"/>
          </a:xfrm>
          <a:prstGeom prst="rect">
            <a:avLst/>
          </a:prstGeom>
        </p:spPr>
      </p:pic>
      <p:pic>
        <p:nvPicPr>
          <p:cNvPr id="6" name="Imagen 6" descr="Logotipo&#10;&#10;Descripción generada automáticamente">
            <a:extLst>
              <a:ext uri="{FF2B5EF4-FFF2-40B4-BE49-F238E27FC236}">
                <a16:creationId xmlns:a16="http://schemas.microsoft.com/office/drawing/2014/main" id="{A285E42A-8F21-4D09-82BB-ADF324D2EF33}"/>
              </a:ext>
            </a:extLst>
          </p:cNvPr>
          <p:cNvPicPr>
            <a:picLocks noChangeAspect="1"/>
          </p:cNvPicPr>
          <p:nvPr/>
        </p:nvPicPr>
        <p:blipFill>
          <a:blip r:embed="rId4"/>
          <a:stretch>
            <a:fillRect/>
          </a:stretch>
        </p:blipFill>
        <p:spPr>
          <a:xfrm>
            <a:off x="4110424" y="1551878"/>
            <a:ext cx="6479788" cy="2417185"/>
          </a:xfrm>
          <a:prstGeom prst="rect">
            <a:avLst/>
          </a:prstGeom>
        </p:spPr>
      </p:pic>
    </p:spTree>
    <p:extLst>
      <p:ext uri="{BB962C8B-B14F-4D97-AF65-F5344CB8AC3E}">
        <p14:creationId xmlns:p14="http://schemas.microsoft.com/office/powerpoint/2010/main" val="36902161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rma libre 1"/>
          <p:cNvSpPr/>
          <p:nvPr/>
        </p:nvSpPr>
        <p:spPr>
          <a:xfrm>
            <a:off x="4372303" y="0"/>
            <a:ext cx="7630511" cy="6873766"/>
          </a:xfrm>
          <a:custGeom>
            <a:avLst/>
            <a:gdLst>
              <a:gd name="connsiteX0" fmla="*/ 1019504 w 7630511"/>
              <a:gd name="connsiteY0" fmla="*/ 10510 h 6873766"/>
              <a:gd name="connsiteX1" fmla="*/ 0 w 7630511"/>
              <a:gd name="connsiteY1" fmla="*/ 6873766 h 6873766"/>
              <a:gd name="connsiteX2" fmla="*/ 7241628 w 7630511"/>
              <a:gd name="connsiteY2" fmla="*/ 6852745 h 6873766"/>
              <a:gd name="connsiteX3" fmla="*/ 7630511 w 7630511"/>
              <a:gd name="connsiteY3" fmla="*/ 4771697 h 6873766"/>
              <a:gd name="connsiteX4" fmla="*/ 7241628 w 7630511"/>
              <a:gd name="connsiteY4" fmla="*/ 0 h 6873766"/>
              <a:gd name="connsiteX5" fmla="*/ 1019504 w 7630511"/>
              <a:gd name="connsiteY5" fmla="*/ 10510 h 687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30511" h="6873766">
                <a:moveTo>
                  <a:pt x="1019504" y="10510"/>
                </a:moveTo>
                <a:lnTo>
                  <a:pt x="0" y="6873766"/>
                </a:lnTo>
                <a:lnTo>
                  <a:pt x="7241628" y="6852745"/>
                </a:lnTo>
                <a:lnTo>
                  <a:pt x="7630511" y="4771697"/>
                </a:lnTo>
                <a:lnTo>
                  <a:pt x="7241628" y="0"/>
                </a:lnTo>
                <a:lnTo>
                  <a:pt x="1019504" y="1051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ítulo 2"/>
          <p:cNvSpPr>
            <a:spLocks noGrp="1"/>
          </p:cNvSpPr>
          <p:nvPr>
            <p:ph type="title"/>
          </p:nvPr>
        </p:nvSpPr>
        <p:spPr>
          <a:xfrm>
            <a:off x="5536734" y="609600"/>
            <a:ext cx="3737268" cy="1320800"/>
          </a:xfrm>
        </p:spPr>
        <p:txBody>
          <a:bodyPr vert="horz" lIns="91440" tIns="45720" rIns="91440" bIns="45720" rtlCol="0" anchor="t">
            <a:normAutofit/>
          </a:bodyPr>
          <a:lstStyle/>
          <a:p>
            <a:r>
              <a:rPr lang="en-US" sz="3600" b="1" dirty="0"/>
              <a:t>CONTENIDO</a:t>
            </a:r>
          </a:p>
        </p:txBody>
      </p:sp>
      <p:pic>
        <p:nvPicPr>
          <p:cNvPr id="5" name="Marcador de contenido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3969" r="31781"/>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graphicFrame>
        <p:nvGraphicFramePr>
          <p:cNvPr id="7" name="Diagrama 6"/>
          <p:cNvGraphicFramePr/>
          <p:nvPr>
            <p:extLst>
              <p:ext uri="{D42A27DB-BD31-4B8C-83A1-F6EECF244321}">
                <p14:modId xmlns:p14="http://schemas.microsoft.com/office/powerpoint/2010/main" val="650493280"/>
              </p:ext>
            </p:extLst>
          </p:nvPr>
        </p:nvGraphicFramePr>
        <p:xfrm>
          <a:off x="5702804" y="2076506"/>
          <a:ext cx="4064439" cy="3880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3829240"/>
      </p:ext>
    </p:extLst>
  </p:cSld>
  <p:clrMapOvr>
    <a:masterClrMapping/>
  </p:clrMapOvr>
  <mc:AlternateContent xmlns:mc="http://schemas.openxmlformats.org/markup-compatibility/2006" xmlns:p14="http://schemas.microsoft.com/office/powerpoint/2010/main">
    <mc:Choice Requires="p14">
      <p:transition spd="slow" p14:dur="2000" advTm="2111"/>
    </mc:Choice>
    <mc:Fallback xmlns="">
      <p:transition spd="slow" advTm="2111"/>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Robótica móvil: Tipos de navegación</a:t>
            </a:r>
          </a:p>
        </p:txBody>
      </p:sp>
      <p:graphicFrame>
        <p:nvGraphicFramePr>
          <p:cNvPr id="4" name="Diagrama 3"/>
          <p:cNvGraphicFramePr/>
          <p:nvPr>
            <p:extLst/>
          </p:nvPr>
        </p:nvGraphicFramePr>
        <p:xfrm>
          <a:off x="585584" y="1155469"/>
          <a:ext cx="10761288" cy="47964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9590915"/>
      </p:ext>
    </p:extLst>
  </p:cSld>
  <p:clrMapOvr>
    <a:masterClrMapping/>
  </p:clrMapOvr>
  <mc:AlternateContent xmlns:mc="http://schemas.openxmlformats.org/markup-compatibility/2006" xmlns:p14="http://schemas.microsoft.com/office/powerpoint/2010/main">
    <mc:Choice Requires="p14">
      <p:transition spd="slow" p14:dur="2000" advTm="4088"/>
    </mc:Choice>
    <mc:Fallback xmlns="">
      <p:transition spd="slow" advTm="4088"/>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txBox="1">
            <a:spLocks/>
          </p:cNvSpPr>
          <p:nvPr/>
        </p:nvSpPr>
        <p:spPr>
          <a:xfrm>
            <a:off x="743062" y="429491"/>
            <a:ext cx="37372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t>CONTENIDO</a:t>
            </a:r>
            <a:endParaRPr lang="en-US" b="1" dirty="0"/>
          </a:p>
        </p:txBody>
      </p:sp>
      <p:sp>
        <p:nvSpPr>
          <p:cNvPr id="8" name="Marcador de contenido 2"/>
          <p:cNvSpPr>
            <a:spLocks noGrp="1"/>
          </p:cNvSpPr>
          <p:nvPr>
            <p:ph idx="1"/>
          </p:nvPr>
        </p:nvSpPr>
        <p:spPr>
          <a:xfrm>
            <a:off x="989060" y="1913805"/>
            <a:ext cx="10476109" cy="3880773"/>
          </a:xfrm>
        </p:spPr>
        <p:txBody>
          <a:bodyPr>
            <a:noAutofit/>
          </a:bodyPr>
          <a:lstStyle/>
          <a:p>
            <a:r>
              <a:rPr lang="es-ES" sz="2400" dirty="0" smtClean="0"/>
              <a:t>NECESIDADES DE DESINFECCIÓN     </a:t>
            </a:r>
            <a:r>
              <a:rPr lang="es-ES" sz="2400" dirty="0" smtClean="0">
                <a:solidFill>
                  <a:schemeClr val="accent1"/>
                </a:solidFill>
              </a:rPr>
              <a:t>¿Por qué?</a:t>
            </a:r>
          </a:p>
          <a:p>
            <a:endParaRPr lang="es-ES" sz="2400" dirty="0" smtClean="0"/>
          </a:p>
          <a:p>
            <a:r>
              <a:rPr lang="es-ES" sz="2400" dirty="0" smtClean="0"/>
              <a:t>MÉTODOS/TECNOLOGÍAS DE DESINFECCIÓN    </a:t>
            </a:r>
            <a:r>
              <a:rPr lang="es-ES" sz="2400" dirty="0" smtClean="0">
                <a:solidFill>
                  <a:schemeClr val="accent1"/>
                </a:solidFill>
              </a:rPr>
              <a:t>¿Con qué?</a:t>
            </a:r>
          </a:p>
          <a:p>
            <a:endParaRPr lang="es-ES" sz="2400" dirty="0" smtClean="0"/>
          </a:p>
          <a:p>
            <a:r>
              <a:rPr lang="es-ES" sz="2400" dirty="0" smtClean="0"/>
              <a:t>AUTOMATIZACIÓN Y ROBOTIZACIÓN DE LA DESINFECCIÓN   </a:t>
            </a:r>
            <a:r>
              <a:rPr lang="es-ES" sz="2400" dirty="0" smtClean="0">
                <a:solidFill>
                  <a:schemeClr val="accent1"/>
                </a:solidFill>
              </a:rPr>
              <a:t>¿Cómo?</a:t>
            </a:r>
          </a:p>
          <a:p>
            <a:endParaRPr lang="es-ES" sz="2400" dirty="0" smtClean="0">
              <a:solidFill>
                <a:schemeClr val="accent1"/>
              </a:solidFill>
            </a:endParaRPr>
          </a:p>
          <a:p>
            <a:r>
              <a:rPr lang="es-ES" sz="2400" dirty="0" smtClean="0"/>
              <a:t>CASOS PRÁCTICOS</a:t>
            </a:r>
            <a:endParaRPr lang="es-ES" sz="2400" dirty="0" smtClean="0">
              <a:solidFill>
                <a:schemeClr val="accent1"/>
              </a:solidFill>
            </a:endParaRPr>
          </a:p>
        </p:txBody>
      </p:sp>
    </p:spTree>
    <p:extLst>
      <p:ext uri="{BB962C8B-B14F-4D97-AF65-F5344CB8AC3E}">
        <p14:creationId xmlns:p14="http://schemas.microsoft.com/office/powerpoint/2010/main" val="32933764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4702" y="0"/>
            <a:ext cx="8596668" cy="762000"/>
          </a:xfrm>
        </p:spPr>
        <p:txBody>
          <a:bodyPr/>
          <a:lstStyle/>
          <a:p>
            <a:r>
              <a:rPr lang="es-ES" dirty="0"/>
              <a:t>Guiado horizontal</a:t>
            </a:r>
          </a:p>
        </p:txBody>
      </p:sp>
      <p:pic>
        <p:nvPicPr>
          <p:cNvPr id="5" name="Marcador de contenido 4"/>
          <p:cNvPicPr>
            <a:picLocks noGrp="1" noChangeAspect="1"/>
          </p:cNvPicPr>
          <p:nvPr>
            <p:ph idx="1"/>
          </p:nvPr>
        </p:nvPicPr>
        <p:blipFill>
          <a:blip r:embed="rId2"/>
          <a:stretch>
            <a:fillRect/>
          </a:stretch>
        </p:blipFill>
        <p:spPr>
          <a:xfrm>
            <a:off x="6074295" y="381000"/>
            <a:ext cx="4762500" cy="35718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ángulo redondeado 3"/>
          <p:cNvSpPr/>
          <p:nvPr/>
        </p:nvSpPr>
        <p:spPr>
          <a:xfrm>
            <a:off x="785401" y="612371"/>
            <a:ext cx="3080018" cy="1939636"/>
          </a:xfrm>
          <a:prstGeom prst="roundRect">
            <a:avLst/>
          </a:prstGeom>
          <a:blipFill>
            <a:blip r:embed="rId3">
              <a:extLst>
                <a:ext uri="{28A0092B-C50C-407E-A947-70E740481C1C}">
                  <a14:useLocalDpi xmlns:a14="http://schemas.microsoft.com/office/drawing/2010/main" val="0"/>
                </a:ext>
              </a:extLst>
            </a:blip>
            <a:srcRect/>
            <a:stretch>
              <a:fillRect l="-10000" r="-10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CuadroTexto 5"/>
          <p:cNvSpPr txBox="1"/>
          <p:nvPr/>
        </p:nvSpPr>
        <p:spPr>
          <a:xfrm>
            <a:off x="785401" y="2826327"/>
            <a:ext cx="4892192" cy="2585323"/>
          </a:xfrm>
          <a:prstGeom prst="rect">
            <a:avLst/>
          </a:prstGeom>
          <a:noFill/>
        </p:spPr>
        <p:txBody>
          <a:bodyPr wrap="square" rtlCol="0">
            <a:spAutoFit/>
          </a:bodyPr>
          <a:lstStyle/>
          <a:p>
            <a:pPr marL="285750" indent="-285750">
              <a:buFont typeface="Arial" panose="020B0604020202020204" pitchFamily="34" charset="0"/>
              <a:buChar char="•"/>
            </a:pPr>
            <a:r>
              <a:rPr lang="es-ES" dirty="0"/>
              <a:t>Bajo coste de los equipos</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a:t>Alta </a:t>
            </a:r>
            <a:r>
              <a:rPr lang="es-ES" dirty="0" err="1"/>
              <a:t>repetibilidad</a:t>
            </a:r>
            <a:endParaRPr lang="es-ES" dirty="0"/>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a:t>Imprevistos paran todo el circuito</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a:t>Dificultad de modificar trazados</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a:t>Dificultad al añadir nuevos circuitos</a:t>
            </a:r>
          </a:p>
        </p:txBody>
      </p:sp>
    </p:spTree>
    <p:extLst>
      <p:ext uri="{BB962C8B-B14F-4D97-AF65-F5344CB8AC3E}">
        <p14:creationId xmlns:p14="http://schemas.microsoft.com/office/powerpoint/2010/main" val="417680558"/>
      </p:ext>
    </p:extLst>
  </p:cSld>
  <p:clrMapOvr>
    <a:masterClrMapping/>
  </p:clrMapOvr>
  <mc:AlternateContent xmlns:mc="http://schemas.openxmlformats.org/markup-compatibility/2006" xmlns:p14="http://schemas.microsoft.com/office/powerpoint/2010/main">
    <mc:Choice Requires="p14">
      <p:transition spd="slow" p14:dur="2000" advTm="616"/>
    </mc:Choice>
    <mc:Fallback xmlns="">
      <p:transition spd="slow" advTm="616"/>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de laser guided vehic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5668" y="171526"/>
            <a:ext cx="5991584" cy="40501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394702" y="0"/>
            <a:ext cx="8596668" cy="762000"/>
          </a:xfrm>
        </p:spPr>
        <p:txBody>
          <a:bodyPr/>
          <a:lstStyle/>
          <a:p>
            <a:r>
              <a:rPr lang="es-ES" dirty="0"/>
              <a:t>Guiado vertical</a:t>
            </a:r>
          </a:p>
        </p:txBody>
      </p:sp>
      <p:sp>
        <p:nvSpPr>
          <p:cNvPr id="6" name="CuadroTexto 5"/>
          <p:cNvSpPr txBox="1"/>
          <p:nvPr/>
        </p:nvSpPr>
        <p:spPr>
          <a:xfrm>
            <a:off x="524143" y="3100567"/>
            <a:ext cx="5847628" cy="2585323"/>
          </a:xfrm>
          <a:prstGeom prst="rect">
            <a:avLst/>
          </a:prstGeom>
          <a:noFill/>
        </p:spPr>
        <p:txBody>
          <a:bodyPr wrap="square" rtlCol="0">
            <a:spAutoFit/>
          </a:bodyPr>
          <a:lstStyle/>
          <a:p>
            <a:endParaRPr lang="es-ES" dirty="0"/>
          </a:p>
          <a:p>
            <a:pPr marL="285750" indent="-285750">
              <a:buFont typeface="Arial" panose="020B0604020202020204" pitchFamily="34" charset="0"/>
              <a:buChar char="•"/>
            </a:pPr>
            <a:r>
              <a:rPr lang="es-ES" dirty="0"/>
              <a:t>Alta </a:t>
            </a:r>
            <a:r>
              <a:rPr lang="es-ES" dirty="0" err="1"/>
              <a:t>repetibilidad</a:t>
            </a:r>
            <a:endParaRPr lang="es-ES" dirty="0"/>
          </a:p>
          <a:p>
            <a:endParaRPr lang="es-ES" dirty="0"/>
          </a:p>
          <a:p>
            <a:pPr marL="285750" indent="-285750">
              <a:buFont typeface="Arial" panose="020B0604020202020204" pitchFamily="34" charset="0"/>
              <a:buChar char="•"/>
            </a:pPr>
            <a:r>
              <a:rPr lang="es-ES" dirty="0"/>
              <a:t>Dificultad al añadir nuevos circuitos</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a:t>Necesita línea de visión directa con los marcadores</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a:t>Obstáculos dificultan la localización y movimiento</a:t>
            </a:r>
          </a:p>
          <a:p>
            <a:pPr marL="285750" indent="-285750">
              <a:buFont typeface="Arial" panose="020B0604020202020204" pitchFamily="34" charset="0"/>
              <a:buChar char="•"/>
            </a:pPr>
            <a:endParaRPr lang="es-ES" dirty="0"/>
          </a:p>
        </p:txBody>
      </p:sp>
      <p:pic>
        <p:nvPicPr>
          <p:cNvPr id="1028" name="Picture 4" descr="Resultado de imagen de laser guided vehic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089" y="830365"/>
            <a:ext cx="3182711" cy="2333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691049"/>
      </p:ext>
    </p:extLst>
  </p:cSld>
  <p:clrMapOvr>
    <a:masterClrMapping/>
  </p:clrMapOvr>
  <mc:AlternateContent xmlns:mc="http://schemas.openxmlformats.org/markup-compatibility/2006" xmlns:p14="http://schemas.microsoft.com/office/powerpoint/2010/main">
    <mc:Choice Requires="p14">
      <p:transition spd="slow" p14:dur="2000" advTm="263"/>
    </mc:Choice>
    <mc:Fallback xmlns="">
      <p:transition spd="slow" advTm="263"/>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4702" y="0"/>
            <a:ext cx="8596668" cy="762000"/>
          </a:xfrm>
        </p:spPr>
        <p:txBody>
          <a:bodyPr/>
          <a:lstStyle/>
          <a:p>
            <a:r>
              <a:rPr lang="es-ES" dirty="0"/>
              <a:t>Guiado por GPS</a:t>
            </a:r>
          </a:p>
        </p:txBody>
      </p:sp>
      <p:sp>
        <p:nvSpPr>
          <p:cNvPr id="6" name="CuadroTexto 5"/>
          <p:cNvSpPr txBox="1"/>
          <p:nvPr/>
        </p:nvSpPr>
        <p:spPr>
          <a:xfrm>
            <a:off x="684988" y="3505201"/>
            <a:ext cx="5847628" cy="2585323"/>
          </a:xfrm>
          <a:prstGeom prst="rect">
            <a:avLst/>
          </a:prstGeom>
          <a:noFill/>
        </p:spPr>
        <p:txBody>
          <a:bodyPr wrap="square" rtlCol="0">
            <a:spAutoFit/>
          </a:bodyPr>
          <a:lstStyle/>
          <a:p>
            <a:endParaRPr lang="es-ES" dirty="0"/>
          </a:p>
          <a:p>
            <a:pPr marL="285750" indent="-285750">
              <a:buFont typeface="Arial" panose="020B0604020202020204" pitchFamily="34" charset="0"/>
              <a:buChar char="•"/>
            </a:pPr>
            <a:r>
              <a:rPr lang="es-ES" dirty="0"/>
              <a:t>Baja/nula cobertura en interiores</a:t>
            </a:r>
          </a:p>
          <a:p>
            <a:endParaRPr lang="es-ES" dirty="0"/>
          </a:p>
          <a:p>
            <a:pPr marL="285750" indent="-285750">
              <a:buFont typeface="Arial" panose="020B0604020202020204" pitchFamily="34" charset="0"/>
              <a:buChar char="•"/>
            </a:pPr>
            <a:r>
              <a:rPr lang="es-ES" dirty="0"/>
              <a:t>Coste alto para obtener precisión en la localización</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a:t>No necesita referencias físicas en su entorno</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a:t>Fácil de adaptar a terrenos irregulares</a:t>
            </a:r>
          </a:p>
          <a:p>
            <a:pPr marL="285750" indent="-285750">
              <a:buFont typeface="Arial" panose="020B0604020202020204" pitchFamily="34" charset="0"/>
              <a:buChar char="•"/>
            </a:pPr>
            <a:endParaRPr lang="es-ES" dirty="0"/>
          </a:p>
        </p:txBody>
      </p:sp>
      <p:pic>
        <p:nvPicPr>
          <p:cNvPr id="2050" name="Picture 2" descr="Resultado de imagen de gps guided vehic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702" y="762000"/>
            <a:ext cx="6724650" cy="27432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n de gps guided vehic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4495" y="1938791"/>
            <a:ext cx="3940534" cy="3083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182570"/>
      </p:ext>
    </p:extLst>
  </p:cSld>
  <p:clrMapOvr>
    <a:masterClrMapping/>
  </p:clrMapOvr>
  <mc:AlternateContent xmlns:mc="http://schemas.openxmlformats.org/markup-compatibility/2006" xmlns:p14="http://schemas.microsoft.com/office/powerpoint/2010/main">
    <mc:Choice Requires="p14">
      <p:transition spd="slow" p14:dur="2000" advTm="296"/>
    </mc:Choice>
    <mc:Fallback xmlns="">
      <p:transition spd="slow" advTm="296"/>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1583" y="455772"/>
            <a:ext cx="5179653" cy="3129641"/>
          </a:xfrm>
          <a:prstGeom prst="rect">
            <a:avLst/>
          </a:prstGeom>
        </p:spPr>
      </p:pic>
      <p:sp>
        <p:nvSpPr>
          <p:cNvPr id="2" name="Título 1"/>
          <p:cNvSpPr>
            <a:spLocks noGrp="1"/>
          </p:cNvSpPr>
          <p:nvPr>
            <p:ph type="title"/>
          </p:nvPr>
        </p:nvSpPr>
        <p:spPr>
          <a:xfrm>
            <a:off x="486120" y="0"/>
            <a:ext cx="9838266" cy="1320800"/>
          </a:xfrm>
        </p:spPr>
        <p:txBody>
          <a:bodyPr/>
          <a:lstStyle/>
          <a:p>
            <a:r>
              <a:rPr lang="en-US" dirty="0"/>
              <a:t>SLAM: Simultaneous Localization And Mapping</a:t>
            </a:r>
            <a:endParaRPr lang="es-ES" dirty="0"/>
          </a:p>
        </p:txBody>
      </p:sp>
      <p:pic>
        <p:nvPicPr>
          <p:cNvPr id="4"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6361" y="660400"/>
            <a:ext cx="5487981" cy="2720387"/>
          </a:xfr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020" y="3585413"/>
            <a:ext cx="4876800" cy="2828925"/>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1830" y="3765838"/>
            <a:ext cx="5059406" cy="2717299"/>
          </a:xfrm>
          <a:prstGeom prst="rect">
            <a:avLst/>
          </a:prstGeom>
        </p:spPr>
      </p:pic>
    </p:spTree>
    <p:extLst>
      <p:ext uri="{BB962C8B-B14F-4D97-AF65-F5344CB8AC3E}">
        <p14:creationId xmlns:p14="http://schemas.microsoft.com/office/powerpoint/2010/main" val="4259994267"/>
      </p:ext>
    </p:extLst>
  </p:cSld>
  <p:clrMapOvr>
    <a:masterClrMapping/>
  </p:clrMapOvr>
  <mc:AlternateContent xmlns:mc="http://schemas.openxmlformats.org/markup-compatibility/2006" xmlns:p14="http://schemas.microsoft.com/office/powerpoint/2010/main">
    <mc:Choice Requires="p14">
      <p:transition spd="slow" p14:dur="2000" advTm="96"/>
    </mc:Choice>
    <mc:Fallback xmlns="">
      <p:transition spd="slow" advTm="96"/>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534" y="798022"/>
            <a:ext cx="9530695" cy="2666933"/>
          </a:xfrm>
          <a:prstGeom prst="rect">
            <a:avLst/>
          </a:prstGeom>
        </p:spPr>
      </p:pic>
      <p:sp>
        <p:nvSpPr>
          <p:cNvPr id="2" name="Título 1"/>
          <p:cNvSpPr>
            <a:spLocks noGrp="1"/>
          </p:cNvSpPr>
          <p:nvPr>
            <p:ph type="title"/>
          </p:nvPr>
        </p:nvSpPr>
        <p:spPr>
          <a:xfrm>
            <a:off x="220134" y="0"/>
            <a:ext cx="8596668" cy="798022"/>
          </a:xfrm>
        </p:spPr>
        <p:txBody>
          <a:bodyPr/>
          <a:lstStyle/>
          <a:p>
            <a:r>
              <a:rPr lang="es-ES" dirty="0"/>
              <a:t>Ventajas de la navegación SLAM</a:t>
            </a:r>
          </a:p>
        </p:txBody>
      </p:sp>
      <p:sp>
        <p:nvSpPr>
          <p:cNvPr id="3" name="Marcador de contenido 2"/>
          <p:cNvSpPr>
            <a:spLocks noGrp="1"/>
          </p:cNvSpPr>
          <p:nvPr>
            <p:ph idx="1"/>
          </p:nvPr>
        </p:nvSpPr>
        <p:spPr>
          <a:xfrm>
            <a:off x="1134534" y="3597565"/>
            <a:ext cx="8596668" cy="2346036"/>
          </a:xfrm>
        </p:spPr>
        <p:txBody>
          <a:bodyPr>
            <a:normAutofit fontScale="92500" lnSpcReduction="20000"/>
          </a:bodyPr>
          <a:lstStyle/>
          <a:p>
            <a:r>
              <a:rPr lang="es-ES" dirty="0"/>
              <a:t>No necesita ningún hardware adicional</a:t>
            </a:r>
          </a:p>
          <a:p>
            <a:endParaRPr lang="es-ES" dirty="0"/>
          </a:p>
          <a:p>
            <a:r>
              <a:rPr lang="es-ES" dirty="0"/>
              <a:t>Implementación rápida del sistema</a:t>
            </a:r>
          </a:p>
          <a:p>
            <a:endParaRPr lang="es-ES" dirty="0"/>
          </a:p>
          <a:p>
            <a:r>
              <a:rPr lang="es-ES" dirty="0"/>
              <a:t>Facilidad de modificación del mapa</a:t>
            </a:r>
          </a:p>
          <a:p>
            <a:endParaRPr lang="es-ES" dirty="0"/>
          </a:p>
          <a:p>
            <a:r>
              <a:rPr lang="es-ES" dirty="0"/>
              <a:t>Ideal para entornos con movimiento de otros sistemas o personas</a:t>
            </a:r>
          </a:p>
        </p:txBody>
      </p:sp>
    </p:spTree>
    <p:extLst>
      <p:ext uri="{BB962C8B-B14F-4D97-AF65-F5344CB8AC3E}">
        <p14:creationId xmlns:p14="http://schemas.microsoft.com/office/powerpoint/2010/main" val="2533331783"/>
      </p:ext>
    </p:extLst>
  </p:cSld>
  <p:clrMapOvr>
    <a:masterClrMapping/>
  </p:clrMapOvr>
  <mc:AlternateContent xmlns:mc="http://schemas.openxmlformats.org/markup-compatibility/2006" xmlns:p14="http://schemas.microsoft.com/office/powerpoint/2010/main">
    <mc:Choice Requires="p14">
      <p:transition spd="slow" p14:dur="2000" advTm="455"/>
    </mc:Choice>
    <mc:Fallback xmlns="">
      <p:transition spd="slow" advTm="455"/>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1178" y="-332509"/>
            <a:ext cx="11970331" cy="6733309"/>
          </a:xfrm>
        </p:spPr>
      </p:pic>
      <p:sp>
        <p:nvSpPr>
          <p:cNvPr id="2" name="Título 1"/>
          <p:cNvSpPr>
            <a:spLocks noGrp="1"/>
          </p:cNvSpPr>
          <p:nvPr>
            <p:ph type="title"/>
          </p:nvPr>
        </p:nvSpPr>
        <p:spPr>
          <a:xfrm>
            <a:off x="419639" y="356983"/>
            <a:ext cx="4809066" cy="1278466"/>
          </a:xfrm>
        </p:spPr>
        <p:txBody>
          <a:bodyPr>
            <a:noAutofit/>
          </a:bodyPr>
          <a:lstStyle/>
          <a:p>
            <a:r>
              <a:rPr lang="es-ES" sz="3200" dirty="0"/>
              <a:t>Diseño de un sistema de desinfección autónomo</a:t>
            </a:r>
          </a:p>
        </p:txBody>
      </p:sp>
      <p:sp>
        <p:nvSpPr>
          <p:cNvPr id="4" name="Marcador de texto 3"/>
          <p:cNvSpPr>
            <a:spLocks noGrp="1"/>
          </p:cNvSpPr>
          <p:nvPr>
            <p:ph type="body" sz="half" idx="2"/>
          </p:nvPr>
        </p:nvSpPr>
        <p:spPr>
          <a:xfrm>
            <a:off x="677334" y="1985917"/>
            <a:ext cx="3854528" cy="2584449"/>
          </a:xfrm>
        </p:spPr>
        <p:txBody>
          <a:bodyPr>
            <a:noAutofit/>
          </a:bodyPr>
          <a:lstStyle/>
          <a:p>
            <a:pPr marL="285750" indent="-285750">
              <a:buFont typeface="Arial" panose="020B0604020202020204" pitchFamily="34" charset="0"/>
              <a:buChar char="•"/>
            </a:pPr>
            <a:r>
              <a:rPr lang="es-ES" sz="2000" dirty="0"/>
              <a:t>Método de desinfección</a:t>
            </a:r>
          </a:p>
          <a:p>
            <a:pPr marL="285750" indent="-285750">
              <a:buFont typeface="Arial" panose="020B0604020202020204" pitchFamily="34" charset="0"/>
              <a:buChar char="•"/>
            </a:pPr>
            <a:endParaRPr lang="es-ES" sz="2000" dirty="0"/>
          </a:p>
          <a:p>
            <a:pPr marL="285750" indent="-285750">
              <a:buFont typeface="Arial" panose="020B0604020202020204" pitchFamily="34" charset="0"/>
              <a:buChar char="•"/>
            </a:pPr>
            <a:r>
              <a:rPr lang="es-ES" sz="2000" dirty="0"/>
              <a:t>Seguridad</a:t>
            </a:r>
          </a:p>
          <a:p>
            <a:pPr marL="285750" indent="-285750">
              <a:buFont typeface="Arial" panose="020B0604020202020204" pitchFamily="34" charset="0"/>
              <a:buChar char="•"/>
            </a:pPr>
            <a:endParaRPr lang="es-ES" sz="2000" dirty="0"/>
          </a:p>
          <a:p>
            <a:pPr marL="285750" indent="-285750">
              <a:buFont typeface="Arial" panose="020B0604020202020204" pitchFamily="34" charset="0"/>
              <a:buChar char="•"/>
            </a:pPr>
            <a:r>
              <a:rPr lang="es-ES" sz="2000" dirty="0"/>
              <a:t>Operativa de trabajo</a:t>
            </a:r>
          </a:p>
          <a:p>
            <a:pPr marL="285750" indent="-285750">
              <a:buFont typeface="Arial" panose="020B0604020202020204" pitchFamily="34" charset="0"/>
              <a:buChar char="•"/>
            </a:pPr>
            <a:endParaRPr lang="es-ES" sz="2000" dirty="0"/>
          </a:p>
          <a:p>
            <a:pPr marL="285750" indent="-285750">
              <a:buFont typeface="Arial" panose="020B0604020202020204" pitchFamily="34" charset="0"/>
              <a:buChar char="•"/>
            </a:pPr>
            <a:r>
              <a:rPr lang="es-ES" sz="2000" dirty="0"/>
              <a:t>Maximizar el rendimiento</a:t>
            </a:r>
          </a:p>
        </p:txBody>
      </p:sp>
    </p:spTree>
    <p:extLst>
      <p:ext uri="{BB962C8B-B14F-4D97-AF65-F5344CB8AC3E}">
        <p14:creationId xmlns:p14="http://schemas.microsoft.com/office/powerpoint/2010/main" val="3210821424"/>
      </p:ext>
    </p:extLst>
  </p:cSld>
  <p:clrMapOvr>
    <a:masterClrMapping/>
  </p:clrMapOvr>
  <mc:AlternateContent xmlns:mc="http://schemas.openxmlformats.org/markup-compatibility/2006" xmlns:p14="http://schemas.microsoft.com/office/powerpoint/2010/main">
    <mc:Choice Requires="p14">
      <p:transition spd="slow" p14:dur="2000" advTm="319"/>
    </mc:Choice>
    <mc:Fallback xmlns="">
      <p:transition spd="slow" advTm="319"/>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1178" y="-332509"/>
            <a:ext cx="11970331" cy="6733309"/>
          </a:xfrm>
        </p:spPr>
      </p:pic>
      <p:sp>
        <p:nvSpPr>
          <p:cNvPr id="2" name="Título 1"/>
          <p:cNvSpPr>
            <a:spLocks noGrp="1"/>
          </p:cNvSpPr>
          <p:nvPr>
            <p:ph type="title"/>
          </p:nvPr>
        </p:nvSpPr>
        <p:spPr>
          <a:xfrm>
            <a:off x="381539" y="35071"/>
            <a:ext cx="4809066" cy="1278466"/>
          </a:xfrm>
        </p:spPr>
        <p:txBody>
          <a:bodyPr>
            <a:noAutofit/>
          </a:bodyPr>
          <a:lstStyle/>
          <a:p>
            <a:r>
              <a:rPr lang="es-ES" sz="3200" dirty="0"/>
              <a:t>Diseño de un sistema de desinfección autónomo</a:t>
            </a:r>
          </a:p>
        </p:txBody>
      </p:sp>
      <p:sp>
        <p:nvSpPr>
          <p:cNvPr id="4" name="Marcador de texto 3"/>
          <p:cNvSpPr>
            <a:spLocks noGrp="1"/>
          </p:cNvSpPr>
          <p:nvPr>
            <p:ph type="body" sz="half" idx="2"/>
          </p:nvPr>
        </p:nvSpPr>
        <p:spPr>
          <a:xfrm>
            <a:off x="601134" y="1681117"/>
            <a:ext cx="4999566" cy="4929233"/>
          </a:xfrm>
        </p:spPr>
        <p:txBody>
          <a:bodyPr anchor="ctr">
            <a:noAutofit/>
          </a:bodyPr>
          <a:lstStyle/>
          <a:p>
            <a:pPr marL="285750" indent="-285750">
              <a:buFont typeface="Arial" panose="020B0604020202020204" pitchFamily="34" charset="0"/>
              <a:buChar char="•"/>
            </a:pPr>
            <a:r>
              <a:rPr lang="es-ES" sz="1800" dirty="0"/>
              <a:t>Método de desinfección</a:t>
            </a:r>
          </a:p>
          <a:p>
            <a:pPr marL="742813" lvl="1" indent="-285750">
              <a:buFont typeface="Arial" panose="020B0604020202020204" pitchFamily="34" charset="0"/>
              <a:buChar char="•"/>
            </a:pPr>
            <a:r>
              <a:rPr lang="es-ES" sz="1800" dirty="0">
                <a:solidFill>
                  <a:schemeClr val="accent1"/>
                </a:solidFill>
              </a:rPr>
              <a:t>Radiación UV</a:t>
            </a:r>
          </a:p>
          <a:p>
            <a:pPr marL="742813" lvl="1" indent="-285750">
              <a:buFont typeface="Arial" panose="020B0604020202020204" pitchFamily="34" charset="0"/>
              <a:buChar char="•"/>
            </a:pPr>
            <a:r>
              <a:rPr lang="es-ES" sz="1800" dirty="0">
                <a:solidFill>
                  <a:schemeClr val="accent1"/>
                </a:solidFill>
              </a:rPr>
              <a:t>Robot en SLAM</a:t>
            </a:r>
          </a:p>
          <a:p>
            <a:pPr marL="285750" indent="-285750">
              <a:buFont typeface="Arial" panose="020B0604020202020204" pitchFamily="34" charset="0"/>
              <a:buChar char="•"/>
            </a:pPr>
            <a:r>
              <a:rPr lang="es-ES" sz="1800" dirty="0"/>
              <a:t>Seguridad</a:t>
            </a:r>
          </a:p>
          <a:p>
            <a:pPr marL="742813" lvl="1" indent="-285750">
              <a:buFont typeface="Arial" panose="020B0604020202020204" pitchFamily="34" charset="0"/>
              <a:buChar char="•"/>
            </a:pPr>
            <a:r>
              <a:rPr lang="es-ES" sz="1800" dirty="0">
                <a:solidFill>
                  <a:schemeClr val="accent1"/>
                </a:solidFill>
              </a:rPr>
              <a:t>Comprobación previa</a:t>
            </a:r>
          </a:p>
          <a:p>
            <a:pPr marL="742813" lvl="1" indent="-285750">
              <a:buFont typeface="Arial" panose="020B0604020202020204" pitchFamily="34" charset="0"/>
              <a:buChar char="•"/>
            </a:pPr>
            <a:r>
              <a:rPr lang="es-ES" sz="1800" dirty="0">
                <a:solidFill>
                  <a:schemeClr val="accent1"/>
                </a:solidFill>
              </a:rPr>
              <a:t>Cerrado seguro de salas</a:t>
            </a:r>
          </a:p>
          <a:p>
            <a:pPr marL="285750" indent="-285750">
              <a:buFont typeface="Arial" panose="020B0604020202020204" pitchFamily="34" charset="0"/>
              <a:buChar char="•"/>
            </a:pPr>
            <a:r>
              <a:rPr lang="es-ES" sz="1800" dirty="0"/>
              <a:t>Operativa de trabajo</a:t>
            </a:r>
          </a:p>
          <a:p>
            <a:pPr marL="742813" lvl="1" indent="-285750">
              <a:buFont typeface="Arial" panose="020B0604020202020204" pitchFamily="34" charset="0"/>
              <a:buChar char="•"/>
            </a:pPr>
            <a:r>
              <a:rPr lang="es-ES" sz="1800" dirty="0">
                <a:solidFill>
                  <a:schemeClr val="accent1"/>
                </a:solidFill>
              </a:rPr>
              <a:t>Fácil despliegue</a:t>
            </a:r>
          </a:p>
          <a:p>
            <a:pPr marL="742813" lvl="1" indent="-285750">
              <a:buFont typeface="Arial" panose="020B0604020202020204" pitchFamily="34" charset="0"/>
              <a:buChar char="•"/>
            </a:pPr>
            <a:r>
              <a:rPr lang="es-ES" sz="1800" dirty="0">
                <a:solidFill>
                  <a:schemeClr val="accent1"/>
                </a:solidFill>
              </a:rPr>
              <a:t>Operación autónoma</a:t>
            </a:r>
          </a:p>
          <a:p>
            <a:pPr marL="285750" indent="-285750">
              <a:buFont typeface="Arial" panose="020B0604020202020204" pitchFamily="34" charset="0"/>
              <a:buChar char="•"/>
            </a:pPr>
            <a:r>
              <a:rPr lang="es-ES" sz="1800" dirty="0"/>
              <a:t>Maximizar el rendimiento</a:t>
            </a:r>
          </a:p>
          <a:p>
            <a:pPr marL="742813" lvl="1" indent="-285750">
              <a:buFont typeface="Arial" panose="020B0604020202020204" pitchFamily="34" charset="0"/>
              <a:buChar char="•"/>
            </a:pPr>
            <a:r>
              <a:rPr lang="es-ES" sz="1800" dirty="0">
                <a:solidFill>
                  <a:schemeClr val="accent1"/>
                </a:solidFill>
              </a:rPr>
              <a:t>Ubicación lámparas</a:t>
            </a:r>
          </a:p>
          <a:p>
            <a:pPr marL="742813" lvl="1" indent="-285750">
              <a:buFont typeface="Arial" panose="020B0604020202020204" pitchFamily="34" charset="0"/>
              <a:buChar char="•"/>
            </a:pPr>
            <a:r>
              <a:rPr lang="es-ES" sz="1800" dirty="0">
                <a:solidFill>
                  <a:schemeClr val="accent1"/>
                </a:solidFill>
              </a:rPr>
              <a:t>Maximización batería</a:t>
            </a:r>
          </a:p>
        </p:txBody>
      </p:sp>
    </p:spTree>
    <p:extLst>
      <p:ext uri="{BB962C8B-B14F-4D97-AF65-F5344CB8AC3E}">
        <p14:creationId xmlns:p14="http://schemas.microsoft.com/office/powerpoint/2010/main" val="4236965933"/>
      </p:ext>
    </p:extLst>
  </p:cSld>
  <p:clrMapOvr>
    <a:masterClrMapping/>
  </p:clrMapOvr>
  <mc:AlternateContent xmlns:mc="http://schemas.openxmlformats.org/markup-compatibility/2006" xmlns:p14="http://schemas.microsoft.com/office/powerpoint/2010/main">
    <mc:Choice Requires="p14">
      <p:transition spd="slow" p14:dur="2000" advTm="319"/>
    </mc:Choice>
    <mc:Fallback xmlns="">
      <p:transition spd="slow" advTm="319"/>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65175" y="-33225"/>
            <a:ext cx="6026838" cy="629728"/>
          </a:xfrm>
        </p:spPr>
        <p:txBody>
          <a:bodyPr>
            <a:normAutofit/>
          </a:bodyPr>
          <a:lstStyle/>
          <a:p>
            <a:r>
              <a:rPr lang="es-ES" b="1" dirty="0"/>
              <a:t>DESINFECCIÓN - DOSIS</a:t>
            </a:r>
          </a:p>
        </p:txBody>
      </p:sp>
      <p:sp>
        <p:nvSpPr>
          <p:cNvPr id="5" name="AutoShape 2" descr="¿Qué es la luz ultravioleta (UV)?"/>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 name="AutoShape 4" descr="¿Qué es la luz ultravioleta (UV)?"/>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3" name="Título 1"/>
          <p:cNvSpPr txBox="1">
            <a:spLocks/>
          </p:cNvSpPr>
          <p:nvPr/>
        </p:nvSpPr>
        <p:spPr bwMode="auto">
          <a:xfrm>
            <a:off x="574017" y="7371476"/>
            <a:ext cx="10066727"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defRPr/>
            </a:pPr>
            <a:r>
              <a:rPr lang="es-ES" sz="1600" spc="204" dirty="0">
                <a:latin typeface="Arial" panose="020B0604020202020204" pitchFamily="34" charset="0"/>
                <a:cs typeface="Arial" panose="020B0604020202020204" pitchFamily="34" charset="0"/>
              </a:rPr>
              <a:t>La eficacia de la desinfección de estas lámparas depende de la radiación, que viene dado por la potencia dividida por la superficie sobre la que radia. Para una lámpara UV-C de </a:t>
            </a:r>
            <a:r>
              <a:rPr lang="el-GR" sz="1600" spc="204" dirty="0">
                <a:latin typeface="Arial" panose="020B0604020202020204" pitchFamily="34" charset="0"/>
                <a:cs typeface="Arial" panose="020B0604020202020204" pitchFamily="34" charset="0"/>
              </a:rPr>
              <a:t>λ = 253,7 </a:t>
            </a:r>
            <a:r>
              <a:rPr lang="es-ES" sz="1600" spc="204" dirty="0">
                <a:latin typeface="Arial" panose="020B0604020202020204" pitchFamily="34" charset="0"/>
                <a:cs typeface="Arial" panose="020B0604020202020204" pitchFamily="34" charset="0"/>
              </a:rPr>
              <a:t>nm la dosis necesaria para eliminar a el coronavirus se estima de </a:t>
            </a:r>
            <a:r>
              <a:rPr lang="es-ES" sz="1600" b="1" spc="204" dirty="0">
                <a:latin typeface="Arial" panose="020B0604020202020204" pitchFamily="34" charset="0"/>
                <a:cs typeface="Arial" panose="020B0604020202020204" pitchFamily="34" charset="0"/>
              </a:rPr>
              <a:t>40 </a:t>
            </a:r>
            <a:r>
              <a:rPr lang="es-ES" sz="1600" b="1" spc="204" dirty="0" err="1">
                <a:latin typeface="Arial" panose="020B0604020202020204" pitchFamily="34" charset="0"/>
                <a:cs typeface="Arial" panose="020B0604020202020204" pitchFamily="34" charset="0"/>
              </a:rPr>
              <a:t>mJ</a:t>
            </a:r>
            <a:r>
              <a:rPr lang="es-ES" sz="1600" b="1" spc="204" dirty="0">
                <a:latin typeface="Arial" panose="020B0604020202020204" pitchFamily="34" charset="0"/>
                <a:cs typeface="Arial" panose="020B0604020202020204" pitchFamily="34" charset="0"/>
              </a:rPr>
              <a:t>/cm2</a:t>
            </a:r>
            <a:r>
              <a:rPr lang="es-ES" sz="952" b="1" spc="204" dirty="0">
                <a:solidFill>
                  <a:srgbClr val="FFFFFF">
                    <a:lumMod val="50000"/>
                  </a:srgbClr>
                </a:solidFill>
                <a:latin typeface="Arial" panose="020B0604020202020204" pitchFamily="34" charset="0"/>
                <a:cs typeface="Arial" panose="020B0604020202020204" pitchFamily="34" charset="0"/>
              </a:rPr>
              <a:t>  </a:t>
            </a:r>
            <a:r>
              <a:rPr lang="es-ES" sz="952" spc="204" dirty="0">
                <a:solidFill>
                  <a:srgbClr val="FFFFFF">
                    <a:lumMod val="50000"/>
                  </a:srgbClr>
                </a:solidFill>
                <a:latin typeface="Calibri Light" panose="020F0302020204030204" pitchFamily="34" charset="0"/>
                <a:cs typeface="Calibri Light" panose="020F0302020204030204" pitchFamily="34" charset="0"/>
                <a:hlinkClick r:id="rId2"/>
              </a:rPr>
              <a:t>Link</a:t>
            </a:r>
            <a:r>
              <a:rPr lang="es-ES" sz="952" spc="204" dirty="0">
                <a:solidFill>
                  <a:srgbClr val="FFFFFF">
                    <a:lumMod val="50000"/>
                  </a:srgbClr>
                </a:solidFill>
                <a:latin typeface="Calibri Light" panose="020F0302020204030204" pitchFamily="34" charset="0"/>
                <a:cs typeface="Calibri Light" panose="020F0302020204030204" pitchFamily="34" charset="0"/>
              </a:rPr>
              <a:t> </a:t>
            </a:r>
            <a:r>
              <a:rPr lang="es-ES" sz="952" spc="204" dirty="0">
                <a:solidFill>
                  <a:srgbClr val="FFFFFF">
                    <a:lumMod val="50000"/>
                  </a:srgbClr>
                </a:solidFill>
                <a:latin typeface="Calibri Light" panose="020F0302020204030204" pitchFamily="34" charset="0"/>
                <a:cs typeface="Calibri Light" panose="020F0302020204030204" pitchFamily="34" charset="0"/>
                <a:hlinkClick r:id="rId3"/>
              </a:rPr>
              <a:t>Link2</a:t>
            </a:r>
            <a:endParaRPr lang="es-ES" sz="952" spc="204" dirty="0">
              <a:solidFill>
                <a:srgbClr val="FFFFFF">
                  <a:lumMod val="50000"/>
                </a:srgbClr>
              </a:solidFill>
              <a:latin typeface="Calibri Light" panose="020F0302020204030204" pitchFamily="34" charset="0"/>
              <a:cs typeface="Calibri Light" panose="020F0302020204030204" pitchFamily="34" charset="0"/>
            </a:endParaRPr>
          </a:p>
        </p:txBody>
      </p:sp>
      <p:sp>
        <p:nvSpPr>
          <p:cNvPr id="20" name="Título 1">
            <a:extLst>
              <a:ext uri="{FF2B5EF4-FFF2-40B4-BE49-F238E27FC236}">
                <a16:creationId xmlns:a16="http://schemas.microsoft.com/office/drawing/2014/main" id="{79EC1F43-7760-49DE-B6DB-FEBFB36C77E5}"/>
              </a:ext>
            </a:extLst>
          </p:cNvPr>
          <p:cNvSpPr txBox="1">
            <a:spLocks/>
          </p:cNvSpPr>
          <p:nvPr/>
        </p:nvSpPr>
        <p:spPr bwMode="auto">
          <a:xfrm>
            <a:off x="5843853" y="2001837"/>
            <a:ext cx="3575756"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altLang="es-ES" sz="1100" dirty="0">
                <a:latin typeface="Calibri Light" panose="020F0302020204030204" pitchFamily="34" charset="0"/>
              </a:rPr>
              <a:t>Los </a:t>
            </a:r>
            <a:r>
              <a:rPr lang="en-US" altLang="es-ES" sz="1100" dirty="0" err="1">
                <a:latin typeface="Calibri Light" panose="020F0302020204030204" pitchFamily="34" charset="0"/>
              </a:rPr>
              <a:t>indicadores</a:t>
            </a:r>
            <a:r>
              <a:rPr lang="en-US" altLang="es-ES" sz="1100" dirty="0">
                <a:latin typeface="Calibri Light" panose="020F0302020204030204" pitchFamily="34" charset="0"/>
              </a:rPr>
              <a:t> de </a:t>
            </a:r>
            <a:r>
              <a:rPr lang="en-US" altLang="es-ES" sz="1100" dirty="0" err="1">
                <a:latin typeface="Calibri Light" panose="020F0302020204030204" pitchFamily="34" charset="0"/>
              </a:rPr>
              <a:t>elimincación</a:t>
            </a:r>
            <a:r>
              <a:rPr lang="en-US" altLang="es-ES" sz="1100" dirty="0">
                <a:latin typeface="Calibri Light" panose="020F0302020204030204" pitchFamily="34" charset="0"/>
              </a:rPr>
              <a:t> de bacteria se </a:t>
            </a:r>
            <a:r>
              <a:rPr lang="en-US" altLang="es-ES" sz="1100" dirty="0" err="1">
                <a:latin typeface="Calibri Light" panose="020F0302020204030204" pitchFamily="34" charset="0"/>
              </a:rPr>
              <a:t>denominan</a:t>
            </a:r>
            <a:r>
              <a:rPr lang="en-US" altLang="es-ES" sz="1100" dirty="0">
                <a:latin typeface="Calibri Light" panose="020F0302020204030204" pitchFamily="34" charset="0"/>
              </a:rPr>
              <a:t>:</a:t>
            </a:r>
          </a:p>
          <a:p>
            <a:pPr lvl="0">
              <a:defRPr/>
            </a:pPr>
            <a:endParaRPr lang="en-US" altLang="es-ES" sz="1100" dirty="0">
              <a:latin typeface="Calibri Light" panose="020F0302020204030204" pitchFamily="34" charset="0"/>
            </a:endParaRPr>
          </a:p>
          <a:p>
            <a:pPr lvl="0">
              <a:defRPr/>
            </a:pPr>
            <a:r>
              <a:rPr lang="en-US" altLang="es-ES" sz="1100" dirty="0" err="1">
                <a:latin typeface="Calibri Light" panose="020F0302020204030204" pitchFamily="34" charset="0"/>
              </a:rPr>
              <a:t>Reducción</a:t>
            </a:r>
            <a:r>
              <a:rPr lang="en-US" altLang="es-ES" sz="1100" dirty="0">
                <a:latin typeface="Calibri Light" panose="020F0302020204030204" pitchFamily="34" charset="0"/>
              </a:rPr>
              <a:t> 1 Log = </a:t>
            </a:r>
            <a:r>
              <a:rPr lang="en-US" altLang="es-ES" sz="1100" dirty="0" err="1">
                <a:latin typeface="Calibri Light" panose="020F0302020204030204" pitchFamily="34" charset="0"/>
              </a:rPr>
              <a:t>Eliminación</a:t>
            </a:r>
            <a:r>
              <a:rPr lang="en-US" altLang="es-ES" sz="1100" dirty="0">
                <a:latin typeface="Calibri Light" panose="020F0302020204030204" pitchFamily="34" charset="0"/>
              </a:rPr>
              <a:t> del 90%</a:t>
            </a:r>
          </a:p>
          <a:p>
            <a:pPr lvl="0">
              <a:defRPr/>
            </a:pPr>
            <a:r>
              <a:rPr lang="en-US" altLang="es-ES" sz="1100" dirty="0" err="1">
                <a:latin typeface="Calibri Light" panose="020F0302020204030204" pitchFamily="34" charset="0"/>
              </a:rPr>
              <a:t>Reducción</a:t>
            </a:r>
            <a:r>
              <a:rPr lang="en-US" altLang="es-ES" sz="1100" dirty="0">
                <a:latin typeface="Calibri Light" panose="020F0302020204030204" pitchFamily="34" charset="0"/>
              </a:rPr>
              <a:t> 2 Log = 99%</a:t>
            </a:r>
          </a:p>
          <a:p>
            <a:pPr lvl="0">
              <a:defRPr/>
            </a:pPr>
            <a:r>
              <a:rPr lang="en-US" altLang="es-ES" sz="1100" dirty="0" err="1">
                <a:latin typeface="Calibri Light" panose="020F0302020204030204" pitchFamily="34" charset="0"/>
              </a:rPr>
              <a:t>Reducción</a:t>
            </a:r>
            <a:r>
              <a:rPr lang="en-US" altLang="es-ES" sz="1100" dirty="0">
                <a:latin typeface="Calibri Light" panose="020F0302020204030204" pitchFamily="34" charset="0"/>
              </a:rPr>
              <a:t> 3 Log = 99.99%</a:t>
            </a:r>
            <a:endParaRPr lang="da-DK" altLang="es-ES" sz="1100" dirty="0">
              <a:latin typeface="Calibri Light" panose="020F0302020204030204" pitchFamily="34" charset="0"/>
            </a:endParaRPr>
          </a:p>
        </p:txBody>
      </p:sp>
      <p:sp>
        <p:nvSpPr>
          <p:cNvPr id="21" name="Rectángulo 20">
            <a:extLst>
              <a:ext uri="{FF2B5EF4-FFF2-40B4-BE49-F238E27FC236}">
                <a16:creationId xmlns:a16="http://schemas.microsoft.com/office/drawing/2014/main" id="{9D2080EF-29D1-420D-9348-FB07DAD459CC}"/>
              </a:ext>
            </a:extLst>
          </p:cNvPr>
          <p:cNvSpPr>
            <a:spLocks noChangeArrowheads="1"/>
          </p:cNvSpPr>
          <p:nvPr/>
        </p:nvSpPr>
        <p:spPr bwMode="auto">
          <a:xfrm>
            <a:off x="5735980" y="1645400"/>
            <a:ext cx="415345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s-ES" altLang="es-ES" sz="1100" dirty="0">
                <a:solidFill>
                  <a:srgbClr val="000000"/>
                </a:solidFill>
                <a:latin typeface="Calibri" panose="020F0502020204030204" pitchFamily="34" charset="0"/>
                <a:ea typeface="ヒラギノ角ゴ ProN W3" charset="-128"/>
                <a:cs typeface="Calibri" panose="020F0502020204030204" pitchFamily="34" charset="0"/>
                <a:sym typeface="Gill Sans" pitchFamily="34" charset="0"/>
              </a:rPr>
              <a:t>Medidores  de eliminación de virus</a:t>
            </a:r>
          </a:p>
        </p:txBody>
      </p:sp>
      <p:pic>
        <p:nvPicPr>
          <p:cNvPr id="22" name="Picture 1">
            <a:extLst>
              <a:ext uri="{FF2B5EF4-FFF2-40B4-BE49-F238E27FC236}">
                <a16:creationId xmlns:a16="http://schemas.microsoft.com/office/drawing/2014/main" id="{F5EF342F-D7E8-4FDA-99B5-D9C319347913}"/>
              </a:ext>
            </a:extLst>
          </p:cNvPr>
          <p:cNvPicPr>
            <a:picLocks noChangeAspect="1"/>
          </p:cNvPicPr>
          <p:nvPr/>
        </p:nvPicPr>
        <p:blipFill>
          <a:blip r:embed="rId4"/>
          <a:stretch>
            <a:fillRect/>
          </a:stretch>
        </p:blipFill>
        <p:spPr>
          <a:xfrm>
            <a:off x="5735980" y="3137698"/>
            <a:ext cx="5181991" cy="2253545"/>
          </a:xfrm>
          <a:prstGeom prst="rect">
            <a:avLst/>
          </a:prstGeom>
        </p:spPr>
      </p:pic>
      <p:sp>
        <p:nvSpPr>
          <p:cNvPr id="23" name="Rectángulo 22">
            <a:extLst>
              <a:ext uri="{FF2B5EF4-FFF2-40B4-BE49-F238E27FC236}">
                <a16:creationId xmlns:a16="http://schemas.microsoft.com/office/drawing/2014/main" id="{37D7DF86-8BFB-4F6F-B8D8-6443F42EC7B7}"/>
              </a:ext>
            </a:extLst>
          </p:cNvPr>
          <p:cNvSpPr>
            <a:spLocks noChangeArrowheads="1"/>
          </p:cNvSpPr>
          <p:nvPr/>
        </p:nvSpPr>
        <p:spPr bwMode="auto">
          <a:xfrm>
            <a:off x="5735980" y="2943050"/>
            <a:ext cx="4153452" cy="238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s-ES" altLang="es-ES" sz="952" dirty="0">
                <a:solidFill>
                  <a:srgbClr val="000000"/>
                </a:solidFill>
                <a:latin typeface="Calibri" panose="020F0502020204030204" pitchFamily="34" charset="0"/>
                <a:ea typeface="ヒラギノ角ゴ ProN W3" charset="-128"/>
                <a:cs typeface="Calibri" panose="020F0502020204030204" pitchFamily="34" charset="0"/>
                <a:sym typeface="Gill Sans" pitchFamily="34" charset="0"/>
              </a:rPr>
              <a:t>Tabla de estudios para la reducción 1 Log (Desinfección 90%)</a:t>
            </a:r>
          </a:p>
        </p:txBody>
      </p:sp>
      <p:pic>
        <p:nvPicPr>
          <p:cNvPr id="24" name="Picture 2">
            <a:extLst>
              <a:ext uri="{FF2B5EF4-FFF2-40B4-BE49-F238E27FC236}">
                <a16:creationId xmlns:a16="http://schemas.microsoft.com/office/drawing/2014/main" id="{C149BEE0-F35D-4583-872C-E6D4D27A5175}"/>
              </a:ext>
            </a:extLst>
          </p:cNvPr>
          <p:cNvPicPr>
            <a:picLocks noChangeAspect="1"/>
          </p:cNvPicPr>
          <p:nvPr/>
        </p:nvPicPr>
        <p:blipFill rotWithShape="1">
          <a:blip r:embed="rId5"/>
          <a:srcRect l="24406" t="14856" r="49027" b="42027"/>
          <a:stretch/>
        </p:blipFill>
        <p:spPr>
          <a:xfrm>
            <a:off x="663898" y="1433760"/>
            <a:ext cx="4344148" cy="2752493"/>
          </a:xfrm>
          <a:prstGeom prst="rect">
            <a:avLst/>
          </a:prstGeom>
        </p:spPr>
      </p:pic>
      <p:sp>
        <p:nvSpPr>
          <p:cNvPr id="4" name="CuadroTexto 3"/>
          <p:cNvSpPr txBox="1"/>
          <p:nvPr/>
        </p:nvSpPr>
        <p:spPr>
          <a:xfrm>
            <a:off x="7748144" y="6626925"/>
            <a:ext cx="5217357" cy="261610"/>
          </a:xfrm>
          <a:prstGeom prst="rect">
            <a:avLst/>
          </a:prstGeom>
          <a:noFill/>
        </p:spPr>
        <p:txBody>
          <a:bodyPr wrap="square" rtlCol="0">
            <a:spAutoFit/>
          </a:bodyPr>
          <a:lstStyle/>
          <a:p>
            <a:r>
              <a:rPr lang="es-ES" sz="1050" dirty="0"/>
              <a:t>*Estudio realizado por el departamento de innovación de Acciona</a:t>
            </a:r>
          </a:p>
        </p:txBody>
      </p:sp>
      <p:sp>
        <p:nvSpPr>
          <p:cNvPr id="3" name="CuadroTexto 2"/>
          <p:cNvSpPr txBox="1"/>
          <p:nvPr/>
        </p:nvSpPr>
        <p:spPr>
          <a:xfrm>
            <a:off x="872470" y="712599"/>
            <a:ext cx="8728114" cy="584775"/>
          </a:xfrm>
          <a:prstGeom prst="rect">
            <a:avLst/>
          </a:prstGeom>
          <a:noFill/>
        </p:spPr>
        <p:txBody>
          <a:bodyPr wrap="square" rtlCol="0">
            <a:spAutoFit/>
          </a:bodyPr>
          <a:lstStyle/>
          <a:p>
            <a:r>
              <a:rPr lang="es-ES" sz="1600" dirty="0"/>
              <a:t>Debido a que la intensidad de radiación disminuye exponencialmente con la distancia, es muy importante reducir la distancia de la fuente emisora a la superficie a desinfectar </a:t>
            </a:r>
          </a:p>
        </p:txBody>
      </p:sp>
      <p:sp>
        <p:nvSpPr>
          <p:cNvPr id="7" name="CuadroTexto 6"/>
          <p:cNvSpPr txBox="1"/>
          <p:nvPr/>
        </p:nvSpPr>
        <p:spPr>
          <a:xfrm>
            <a:off x="663898" y="4322639"/>
            <a:ext cx="4719903" cy="1077218"/>
          </a:xfrm>
          <a:prstGeom prst="rect">
            <a:avLst/>
          </a:prstGeom>
          <a:noFill/>
        </p:spPr>
        <p:txBody>
          <a:bodyPr wrap="square" rtlCol="0">
            <a:spAutoFit/>
          </a:bodyPr>
          <a:lstStyle/>
          <a:p>
            <a:r>
              <a:rPr lang="es-ES" sz="1600" dirty="0"/>
              <a:t>Para poder estimar de forma teórica la potencia de emisión se han realizado modelos de emisión simulando la potencia y disposición de las lámparas</a:t>
            </a:r>
          </a:p>
        </p:txBody>
      </p:sp>
    </p:spTree>
    <p:extLst>
      <p:ext uri="{BB962C8B-B14F-4D97-AF65-F5344CB8AC3E}">
        <p14:creationId xmlns:p14="http://schemas.microsoft.com/office/powerpoint/2010/main" val="150568819"/>
      </p:ext>
    </p:extLst>
  </p:cSld>
  <p:clrMapOvr>
    <a:masterClrMapping/>
  </p:clrMapOvr>
  <mc:AlternateContent xmlns:mc="http://schemas.openxmlformats.org/markup-compatibility/2006" xmlns:p14="http://schemas.microsoft.com/office/powerpoint/2010/main">
    <mc:Choice Requires="p14">
      <p:transition spd="slow" p14:dur="2000" advTm="218"/>
    </mc:Choice>
    <mc:Fallback xmlns="">
      <p:transition spd="slow" advTm="218"/>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3" descr="Gráfico, Gráfico radial&#10;&#10;Descripción generada automáticamente">
            <a:extLst>
              <a:ext uri="{FF2B5EF4-FFF2-40B4-BE49-F238E27FC236}">
                <a16:creationId xmlns:a16="http://schemas.microsoft.com/office/drawing/2014/main" id="{03640556-9334-4147-8988-F5FD00FBED6C}"/>
              </a:ext>
            </a:extLst>
          </p:cNvPr>
          <p:cNvPicPr>
            <a:picLocks noChangeAspect="1"/>
          </p:cNvPicPr>
          <p:nvPr/>
        </p:nvPicPr>
        <p:blipFill>
          <a:blip r:embed="rId2"/>
          <a:stretch>
            <a:fillRect/>
          </a:stretch>
        </p:blipFill>
        <p:spPr>
          <a:xfrm>
            <a:off x="1126309" y="1538348"/>
            <a:ext cx="9941259" cy="3777678"/>
          </a:xfrm>
          <a:prstGeom prst="rect">
            <a:avLst/>
          </a:prstGeom>
        </p:spPr>
      </p:pic>
      <p:sp>
        <p:nvSpPr>
          <p:cNvPr id="4" name="CuadroTexto 3">
            <a:extLst>
              <a:ext uri="{FF2B5EF4-FFF2-40B4-BE49-F238E27FC236}">
                <a16:creationId xmlns:a16="http://schemas.microsoft.com/office/drawing/2014/main" id="{C03F88A9-30E1-411E-8E23-3C7D61ABE18A}"/>
              </a:ext>
            </a:extLst>
          </p:cNvPr>
          <p:cNvSpPr txBox="1"/>
          <p:nvPr/>
        </p:nvSpPr>
        <p:spPr>
          <a:xfrm>
            <a:off x="1592766" y="821474"/>
            <a:ext cx="810507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3200">
                <a:solidFill>
                  <a:schemeClr val="accent2"/>
                </a:solidFill>
              </a:rPr>
              <a:t>Disposición de las lámparas</a:t>
            </a:r>
          </a:p>
        </p:txBody>
      </p:sp>
    </p:spTree>
    <p:extLst>
      <p:ext uri="{BB962C8B-B14F-4D97-AF65-F5344CB8AC3E}">
        <p14:creationId xmlns:p14="http://schemas.microsoft.com/office/powerpoint/2010/main" val="2008116845"/>
      </p:ext>
    </p:extLst>
  </p:cSld>
  <p:clrMapOvr>
    <a:masterClrMapping/>
  </p:clrMapOvr>
  <mc:AlternateContent xmlns:mc="http://schemas.openxmlformats.org/markup-compatibility/2006" xmlns:p14="http://schemas.microsoft.com/office/powerpoint/2010/main">
    <mc:Choice Requires="p14">
      <p:transition spd="slow" p14:dur="2000" advTm="494"/>
    </mc:Choice>
    <mc:Fallback xmlns="">
      <p:transition spd="slow" advTm="494"/>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Diagrama, Dibujo de ingeniería&#10;&#10;Descripción generada automáticamente">
            <a:extLst>
              <a:ext uri="{FF2B5EF4-FFF2-40B4-BE49-F238E27FC236}">
                <a16:creationId xmlns:a16="http://schemas.microsoft.com/office/drawing/2014/main" id="{98D9E062-021C-4C7D-A1FE-E1DCDC552A5C}"/>
              </a:ext>
            </a:extLst>
          </p:cNvPr>
          <p:cNvPicPr>
            <a:picLocks noChangeAspect="1"/>
          </p:cNvPicPr>
          <p:nvPr/>
        </p:nvPicPr>
        <p:blipFill>
          <a:blip r:embed="rId2"/>
          <a:stretch>
            <a:fillRect/>
          </a:stretch>
        </p:blipFill>
        <p:spPr>
          <a:xfrm>
            <a:off x="55603" y="-2751"/>
            <a:ext cx="5672200" cy="3647409"/>
          </a:xfrm>
          <a:prstGeom prst="rect">
            <a:avLst/>
          </a:prstGeom>
        </p:spPr>
      </p:pic>
      <p:pic>
        <p:nvPicPr>
          <p:cNvPr id="5" name="Imagen 3" descr="Diagrama&#10;&#10;Descripción generada automáticamente">
            <a:extLst>
              <a:ext uri="{FF2B5EF4-FFF2-40B4-BE49-F238E27FC236}">
                <a16:creationId xmlns:a16="http://schemas.microsoft.com/office/drawing/2014/main" id="{11A43A10-BF7D-4727-806B-604C927C3274}"/>
              </a:ext>
            </a:extLst>
          </p:cNvPr>
          <p:cNvPicPr>
            <a:picLocks noChangeAspect="1"/>
          </p:cNvPicPr>
          <p:nvPr/>
        </p:nvPicPr>
        <p:blipFill>
          <a:blip r:embed="rId3"/>
          <a:stretch>
            <a:fillRect/>
          </a:stretch>
        </p:blipFill>
        <p:spPr>
          <a:xfrm>
            <a:off x="2186197" y="3275672"/>
            <a:ext cx="8952516" cy="3651192"/>
          </a:xfrm>
          <a:prstGeom prst="rect">
            <a:avLst/>
          </a:prstGeom>
        </p:spPr>
      </p:pic>
    </p:spTree>
    <p:extLst>
      <p:ext uri="{BB962C8B-B14F-4D97-AF65-F5344CB8AC3E}">
        <p14:creationId xmlns:p14="http://schemas.microsoft.com/office/powerpoint/2010/main" val="3462863265"/>
      </p:ext>
    </p:extLst>
  </p:cSld>
  <p:clrMapOvr>
    <a:masterClrMapping/>
  </p:clrMapOvr>
  <mc:AlternateContent xmlns:mc="http://schemas.openxmlformats.org/markup-compatibility/2006" xmlns:p14="http://schemas.microsoft.com/office/powerpoint/2010/main">
    <mc:Choice Requires="p14">
      <p:transition spd="slow" p14:dur="2000" advTm="72"/>
    </mc:Choice>
    <mc:Fallback xmlns="">
      <p:transition spd="slow" advTm="72"/>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Necesidad de desinfección</a:t>
            </a:r>
            <a:endParaRPr lang="es-ES" dirty="0"/>
          </a:p>
        </p:txBody>
      </p:sp>
      <p:sp>
        <p:nvSpPr>
          <p:cNvPr id="3" name="Marcador de contenido 2"/>
          <p:cNvSpPr>
            <a:spLocks noGrp="1"/>
          </p:cNvSpPr>
          <p:nvPr>
            <p:ph idx="1"/>
          </p:nvPr>
        </p:nvSpPr>
        <p:spPr>
          <a:xfrm>
            <a:off x="401109" y="1634983"/>
            <a:ext cx="7027446" cy="3755302"/>
          </a:xfrm>
        </p:spPr>
        <p:txBody>
          <a:bodyPr>
            <a:normAutofit/>
          </a:bodyPr>
          <a:lstStyle/>
          <a:p>
            <a:r>
              <a:rPr lang="es-ES" sz="2000" dirty="0"/>
              <a:t>ELIMINAR </a:t>
            </a:r>
            <a:r>
              <a:rPr lang="es-ES" sz="2000" dirty="0" smtClean="0"/>
              <a:t>MICROORGANISMOS PATÓGENOS </a:t>
            </a:r>
            <a:r>
              <a:rPr lang="es-ES" sz="2000" dirty="0"/>
              <a:t>(bacterias, </a:t>
            </a:r>
            <a:r>
              <a:rPr lang="es-ES" sz="2000" dirty="0" smtClean="0"/>
              <a:t>virus, protozoos, hongos, </a:t>
            </a:r>
            <a:r>
              <a:rPr lang="es-ES" sz="2000" dirty="0" err="1" smtClean="0"/>
              <a:t>viroides</a:t>
            </a:r>
            <a:r>
              <a:rPr lang="es-ES" sz="2000" dirty="0" smtClean="0"/>
              <a:t> y priones)</a:t>
            </a:r>
            <a:endParaRPr lang="es-ES" sz="2000" dirty="0"/>
          </a:p>
          <a:p>
            <a:pPr marL="0" indent="0">
              <a:buNone/>
            </a:pPr>
            <a:endParaRPr lang="es-ES" sz="2000" dirty="0" smtClean="0"/>
          </a:p>
          <a:p>
            <a:pPr lvl="1"/>
            <a:r>
              <a:rPr lang="es-ES" sz="2000" b="1" dirty="0" smtClean="0"/>
              <a:t>PRESERVAR LA SALUD DE PERSONAS Y ANIMALES</a:t>
            </a:r>
          </a:p>
          <a:p>
            <a:pPr marL="457200" lvl="1" indent="0">
              <a:buNone/>
            </a:pPr>
            <a:endParaRPr lang="es-ES" sz="2000" b="1" dirty="0" smtClean="0"/>
          </a:p>
          <a:p>
            <a:pPr lvl="1"/>
            <a:r>
              <a:rPr lang="es-ES" sz="2000" b="1" dirty="0" smtClean="0"/>
              <a:t>PRESERVAR LA CALIDAD DE BIENES PERECEDEROS  (AGUAS Y ALIMENTACIÓN)</a:t>
            </a:r>
          </a:p>
          <a:p>
            <a:pPr marL="457200" lvl="1" indent="0">
              <a:buNone/>
            </a:pPr>
            <a:endParaRPr lang="es-ES" sz="2000" b="1" dirty="0" smtClean="0"/>
          </a:p>
          <a:p>
            <a:pPr lvl="1"/>
            <a:r>
              <a:rPr lang="es-ES" sz="2000" b="1" dirty="0" smtClean="0"/>
              <a:t>PRESERVAR BIENES MUEBLES / INMUEBLES</a:t>
            </a:r>
          </a:p>
          <a:p>
            <a:endParaRPr lang="es-ES" sz="2000" dirty="0"/>
          </a:p>
          <a:p>
            <a:endParaRPr lang="es-ES" sz="2000" dirty="0"/>
          </a:p>
        </p:txBody>
      </p:sp>
      <p:pic>
        <p:nvPicPr>
          <p:cNvPr id="2052" name="Picture 4" descr="Resultado de imagen de uvc fo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3485" y="5012215"/>
            <a:ext cx="3048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ultado de imagen de uvc water"/>
          <p:cNvPicPr>
            <a:picLocks noChangeAspect="1" noChangeArrowheads="1"/>
          </p:cNvPicPr>
          <p:nvPr/>
        </p:nvPicPr>
        <p:blipFill rotWithShape="1">
          <a:blip r:embed="rId3">
            <a:extLst>
              <a:ext uri="{28A0092B-C50C-407E-A947-70E740481C1C}">
                <a14:useLocalDpi xmlns:a14="http://schemas.microsoft.com/office/drawing/2010/main" val="0"/>
              </a:ext>
            </a:extLst>
          </a:blip>
          <a:srcRect l="13408" b="37422"/>
          <a:stretch/>
        </p:blipFill>
        <p:spPr bwMode="auto">
          <a:xfrm>
            <a:off x="7953485" y="2861742"/>
            <a:ext cx="3048000" cy="197083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sultado de imagen de desinfeccion"/>
          <p:cNvPicPr>
            <a:picLocks noChangeAspect="1" noChangeArrowheads="1"/>
          </p:cNvPicPr>
          <p:nvPr/>
        </p:nvPicPr>
        <p:blipFill rotWithShape="1">
          <a:blip r:embed="rId4">
            <a:extLst>
              <a:ext uri="{28A0092B-C50C-407E-A947-70E740481C1C}">
                <a14:useLocalDpi xmlns:a14="http://schemas.microsoft.com/office/drawing/2010/main" val="0"/>
              </a:ext>
            </a:extLst>
          </a:blip>
          <a:srcRect r="20402"/>
          <a:stretch/>
        </p:blipFill>
        <p:spPr bwMode="auto">
          <a:xfrm>
            <a:off x="7953485" y="763936"/>
            <a:ext cx="3048000" cy="1914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9858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911" y="328555"/>
            <a:ext cx="7830950" cy="4404910"/>
          </a:xfrm>
          <a:prstGeom prst="rect">
            <a:avLst/>
          </a:prstGeom>
        </p:spPr>
      </p:pic>
      <p:pic>
        <p:nvPicPr>
          <p:cNvPr id="8" name="Marcador de contenido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19753" y="350381"/>
            <a:ext cx="9780492" cy="5501525"/>
          </a:xfrm>
        </p:spPr>
      </p:pic>
      <p:sp>
        <p:nvSpPr>
          <p:cNvPr id="2" name="Título 1"/>
          <p:cNvSpPr>
            <a:spLocks noGrp="1"/>
          </p:cNvSpPr>
          <p:nvPr>
            <p:ph type="title"/>
          </p:nvPr>
        </p:nvSpPr>
        <p:spPr>
          <a:xfrm>
            <a:off x="375218" y="113153"/>
            <a:ext cx="5505060" cy="702312"/>
          </a:xfrm>
        </p:spPr>
        <p:txBody>
          <a:bodyPr>
            <a:noAutofit/>
          </a:bodyPr>
          <a:lstStyle/>
          <a:p>
            <a:r>
              <a:rPr lang="es-ES" sz="2800" b="1" dirty="0"/>
              <a:t>Partes del equipo</a:t>
            </a:r>
          </a:p>
        </p:txBody>
      </p:sp>
      <p:sp>
        <p:nvSpPr>
          <p:cNvPr id="17" name="CuadroTexto 16"/>
          <p:cNvSpPr txBox="1"/>
          <p:nvPr/>
        </p:nvSpPr>
        <p:spPr>
          <a:xfrm>
            <a:off x="4809067" y="3096794"/>
            <a:ext cx="1600200" cy="646331"/>
          </a:xfrm>
          <a:prstGeom prst="rect">
            <a:avLst/>
          </a:prstGeom>
          <a:noFill/>
        </p:spPr>
        <p:txBody>
          <a:bodyPr wrap="square" rtlCol="0">
            <a:spAutoFit/>
          </a:bodyPr>
          <a:lstStyle/>
          <a:p>
            <a:r>
              <a:rPr lang="es-ES" dirty="0"/>
              <a:t>Seta de emergencia</a:t>
            </a:r>
          </a:p>
        </p:txBody>
      </p:sp>
      <p:sp>
        <p:nvSpPr>
          <p:cNvPr id="18" name="CuadroTexto 17"/>
          <p:cNvSpPr txBox="1"/>
          <p:nvPr/>
        </p:nvSpPr>
        <p:spPr>
          <a:xfrm>
            <a:off x="5130801" y="1872574"/>
            <a:ext cx="1219200" cy="646331"/>
          </a:xfrm>
          <a:prstGeom prst="rect">
            <a:avLst/>
          </a:prstGeom>
          <a:noFill/>
        </p:spPr>
        <p:txBody>
          <a:bodyPr wrap="square" rtlCol="0">
            <a:spAutoFit/>
          </a:bodyPr>
          <a:lstStyle/>
          <a:p>
            <a:r>
              <a:rPr lang="es-ES" dirty="0"/>
              <a:t>Botón de rearme</a:t>
            </a:r>
          </a:p>
        </p:txBody>
      </p:sp>
      <p:sp>
        <p:nvSpPr>
          <p:cNvPr id="19" name="CuadroTexto 18"/>
          <p:cNvSpPr txBox="1"/>
          <p:nvPr/>
        </p:nvSpPr>
        <p:spPr>
          <a:xfrm>
            <a:off x="4809067" y="4501865"/>
            <a:ext cx="1473200" cy="646331"/>
          </a:xfrm>
          <a:prstGeom prst="rect">
            <a:avLst/>
          </a:prstGeom>
          <a:noFill/>
        </p:spPr>
        <p:txBody>
          <a:bodyPr wrap="square" rtlCol="0">
            <a:spAutoFit/>
          </a:bodyPr>
          <a:lstStyle/>
          <a:p>
            <a:r>
              <a:rPr lang="es-ES" dirty="0"/>
              <a:t>Indicador de batería</a:t>
            </a:r>
          </a:p>
        </p:txBody>
      </p:sp>
      <p:sp>
        <p:nvSpPr>
          <p:cNvPr id="20" name="CuadroTexto 19"/>
          <p:cNvSpPr txBox="1"/>
          <p:nvPr/>
        </p:nvSpPr>
        <p:spPr>
          <a:xfrm>
            <a:off x="10337070" y="1835292"/>
            <a:ext cx="1540933" cy="646331"/>
          </a:xfrm>
          <a:prstGeom prst="rect">
            <a:avLst/>
          </a:prstGeom>
          <a:noFill/>
        </p:spPr>
        <p:txBody>
          <a:bodyPr wrap="square" rtlCol="0">
            <a:spAutoFit/>
          </a:bodyPr>
          <a:lstStyle/>
          <a:p>
            <a:r>
              <a:rPr lang="es-ES" dirty="0"/>
              <a:t>Baliza luminosa</a:t>
            </a:r>
          </a:p>
        </p:txBody>
      </p:sp>
      <p:sp>
        <p:nvSpPr>
          <p:cNvPr id="21" name="CuadroTexto 20"/>
          <p:cNvSpPr txBox="1"/>
          <p:nvPr/>
        </p:nvSpPr>
        <p:spPr>
          <a:xfrm>
            <a:off x="9084733" y="5503340"/>
            <a:ext cx="1828800" cy="646331"/>
          </a:xfrm>
          <a:prstGeom prst="rect">
            <a:avLst/>
          </a:prstGeom>
          <a:noFill/>
        </p:spPr>
        <p:txBody>
          <a:bodyPr wrap="square" rtlCol="0">
            <a:spAutoFit/>
          </a:bodyPr>
          <a:lstStyle/>
          <a:p>
            <a:r>
              <a:rPr lang="es-ES" dirty="0"/>
              <a:t>Sensores de movimiento</a:t>
            </a:r>
          </a:p>
        </p:txBody>
      </p:sp>
      <p:sp>
        <p:nvSpPr>
          <p:cNvPr id="22" name="CuadroTexto 21"/>
          <p:cNvSpPr txBox="1"/>
          <p:nvPr/>
        </p:nvSpPr>
        <p:spPr>
          <a:xfrm>
            <a:off x="6803145" y="400311"/>
            <a:ext cx="1845734" cy="369332"/>
          </a:xfrm>
          <a:prstGeom prst="rect">
            <a:avLst/>
          </a:prstGeom>
          <a:noFill/>
        </p:spPr>
        <p:txBody>
          <a:bodyPr wrap="square" rtlCol="0">
            <a:spAutoFit/>
          </a:bodyPr>
          <a:lstStyle/>
          <a:p>
            <a:r>
              <a:rPr lang="es-ES" dirty="0"/>
              <a:t>Lámparas UV-C</a:t>
            </a:r>
          </a:p>
        </p:txBody>
      </p:sp>
      <p:sp>
        <p:nvSpPr>
          <p:cNvPr id="23" name="CuadroTexto 22"/>
          <p:cNvSpPr txBox="1"/>
          <p:nvPr/>
        </p:nvSpPr>
        <p:spPr>
          <a:xfrm>
            <a:off x="597784" y="4598013"/>
            <a:ext cx="1547319" cy="369332"/>
          </a:xfrm>
          <a:prstGeom prst="rect">
            <a:avLst/>
          </a:prstGeom>
          <a:noFill/>
        </p:spPr>
        <p:txBody>
          <a:bodyPr wrap="square" rtlCol="0">
            <a:spAutoFit/>
          </a:bodyPr>
          <a:lstStyle/>
          <a:p>
            <a:r>
              <a:rPr lang="es-ES" dirty="0"/>
              <a:t>Escáner láser</a:t>
            </a:r>
          </a:p>
        </p:txBody>
      </p:sp>
      <p:sp>
        <p:nvSpPr>
          <p:cNvPr id="24" name="CuadroTexto 23"/>
          <p:cNvSpPr txBox="1"/>
          <p:nvPr/>
        </p:nvSpPr>
        <p:spPr>
          <a:xfrm>
            <a:off x="98601" y="1824971"/>
            <a:ext cx="1853892" cy="369332"/>
          </a:xfrm>
          <a:prstGeom prst="rect">
            <a:avLst/>
          </a:prstGeom>
          <a:noFill/>
        </p:spPr>
        <p:txBody>
          <a:bodyPr wrap="square" rtlCol="0">
            <a:spAutoFit/>
          </a:bodyPr>
          <a:lstStyle/>
          <a:p>
            <a:r>
              <a:rPr lang="es-ES" dirty="0"/>
              <a:t>Cámaras 3D</a:t>
            </a:r>
          </a:p>
        </p:txBody>
      </p:sp>
      <p:sp>
        <p:nvSpPr>
          <p:cNvPr id="25" name="CuadroTexto 24"/>
          <p:cNvSpPr txBox="1"/>
          <p:nvPr/>
        </p:nvSpPr>
        <p:spPr>
          <a:xfrm>
            <a:off x="3533775" y="1000131"/>
            <a:ext cx="1550440" cy="646331"/>
          </a:xfrm>
          <a:prstGeom prst="rect">
            <a:avLst/>
          </a:prstGeom>
          <a:noFill/>
        </p:spPr>
        <p:txBody>
          <a:bodyPr wrap="square" rtlCol="0">
            <a:spAutoFit/>
          </a:bodyPr>
          <a:lstStyle/>
          <a:p>
            <a:r>
              <a:rPr lang="es-ES" dirty="0"/>
              <a:t>Roscas de fijación</a:t>
            </a:r>
          </a:p>
        </p:txBody>
      </p:sp>
      <p:cxnSp>
        <p:nvCxnSpPr>
          <p:cNvPr id="27" name="Conector recto de flecha 26"/>
          <p:cNvCxnSpPr>
            <a:stCxn id="22" idx="2"/>
          </p:cNvCxnSpPr>
          <p:nvPr/>
        </p:nvCxnSpPr>
        <p:spPr>
          <a:xfrm>
            <a:off x="7726012" y="769643"/>
            <a:ext cx="1957827" cy="6235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p:cNvCxnSpPr>
            <a:stCxn id="22" idx="2"/>
          </p:cNvCxnSpPr>
          <p:nvPr/>
        </p:nvCxnSpPr>
        <p:spPr>
          <a:xfrm flipH="1">
            <a:off x="7474281" y="769643"/>
            <a:ext cx="251731" cy="10136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Conector recto de flecha 30"/>
          <p:cNvCxnSpPr>
            <a:stCxn id="20" idx="1"/>
          </p:cNvCxnSpPr>
          <p:nvPr/>
        </p:nvCxnSpPr>
        <p:spPr>
          <a:xfrm flipH="1">
            <a:off x="8170333" y="2158458"/>
            <a:ext cx="2166737" cy="1045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Conector recto de flecha 32"/>
          <p:cNvCxnSpPr>
            <a:stCxn id="18" idx="2"/>
          </p:cNvCxnSpPr>
          <p:nvPr/>
        </p:nvCxnSpPr>
        <p:spPr>
          <a:xfrm>
            <a:off x="5740401" y="2518905"/>
            <a:ext cx="941827" cy="3932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Conector recto de flecha 34"/>
          <p:cNvCxnSpPr>
            <a:stCxn id="17" idx="3"/>
          </p:cNvCxnSpPr>
          <p:nvPr/>
        </p:nvCxnSpPr>
        <p:spPr>
          <a:xfrm flipV="1">
            <a:off x="6409267" y="3022607"/>
            <a:ext cx="393878" cy="3973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Conector recto de flecha 36"/>
          <p:cNvCxnSpPr>
            <a:stCxn id="19" idx="3"/>
          </p:cNvCxnSpPr>
          <p:nvPr/>
        </p:nvCxnSpPr>
        <p:spPr>
          <a:xfrm flipV="1">
            <a:off x="6282267" y="3150930"/>
            <a:ext cx="778516" cy="16741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Conector recto de flecha 38"/>
          <p:cNvCxnSpPr>
            <a:stCxn id="21" idx="0"/>
          </p:cNvCxnSpPr>
          <p:nvPr/>
        </p:nvCxnSpPr>
        <p:spPr>
          <a:xfrm flipH="1" flipV="1">
            <a:off x="8627321" y="3437437"/>
            <a:ext cx="1371812" cy="20659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Conector recto de flecha 40"/>
          <p:cNvCxnSpPr>
            <a:stCxn id="21" idx="0"/>
          </p:cNvCxnSpPr>
          <p:nvPr/>
        </p:nvCxnSpPr>
        <p:spPr>
          <a:xfrm flipH="1" flipV="1">
            <a:off x="8627321" y="4216407"/>
            <a:ext cx="1371812" cy="12869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Conector recto de flecha 48"/>
          <p:cNvCxnSpPr/>
          <p:nvPr/>
        </p:nvCxnSpPr>
        <p:spPr>
          <a:xfrm flipV="1">
            <a:off x="1407955" y="3623740"/>
            <a:ext cx="604509" cy="9708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Conector recto de flecha 50"/>
          <p:cNvCxnSpPr/>
          <p:nvPr/>
        </p:nvCxnSpPr>
        <p:spPr>
          <a:xfrm>
            <a:off x="1075167" y="2194303"/>
            <a:ext cx="332788" cy="10823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Conector recto de flecha 52"/>
          <p:cNvCxnSpPr/>
          <p:nvPr/>
        </p:nvCxnSpPr>
        <p:spPr>
          <a:xfrm>
            <a:off x="1075167" y="2194303"/>
            <a:ext cx="601233" cy="11850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Conector recto de flecha 55"/>
          <p:cNvCxnSpPr>
            <a:stCxn id="25" idx="2"/>
          </p:cNvCxnSpPr>
          <p:nvPr/>
        </p:nvCxnSpPr>
        <p:spPr>
          <a:xfrm flipH="1">
            <a:off x="1519749" y="1646462"/>
            <a:ext cx="2789246" cy="6662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Conector recto de flecha 57"/>
          <p:cNvCxnSpPr/>
          <p:nvPr/>
        </p:nvCxnSpPr>
        <p:spPr>
          <a:xfrm flipH="1">
            <a:off x="3295563" y="1646462"/>
            <a:ext cx="986811" cy="3139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Conector recto de flecha 59"/>
          <p:cNvCxnSpPr>
            <a:stCxn id="25" idx="2"/>
          </p:cNvCxnSpPr>
          <p:nvPr/>
        </p:nvCxnSpPr>
        <p:spPr>
          <a:xfrm flipH="1">
            <a:off x="2342439" y="1646462"/>
            <a:ext cx="1966556" cy="10534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Conector recto de flecha 62"/>
          <p:cNvCxnSpPr/>
          <p:nvPr/>
        </p:nvCxnSpPr>
        <p:spPr>
          <a:xfrm flipH="1">
            <a:off x="4177119" y="1646462"/>
            <a:ext cx="105255" cy="5642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2574237"/>
      </p:ext>
    </p:extLst>
  </p:cSld>
  <p:clrMapOvr>
    <a:masterClrMapping/>
  </p:clrMapOvr>
  <mc:AlternateContent xmlns:mc="http://schemas.openxmlformats.org/markup-compatibility/2006" xmlns:p14="http://schemas.microsoft.com/office/powerpoint/2010/main">
    <mc:Choice Requires="p14">
      <p:transition spd="slow" p14:dur="2000" advTm="605"/>
    </mc:Choice>
    <mc:Fallback xmlns="">
      <p:transition spd="slow" advTm="605"/>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idx="1"/>
          </p:nvPr>
        </p:nvPicPr>
        <p:blipFill rotWithShape="1">
          <a:blip r:embed="rId3">
            <a:extLst>
              <a:ext uri="{28A0092B-C50C-407E-A947-70E740481C1C}">
                <a14:useLocalDpi xmlns:a14="http://schemas.microsoft.com/office/drawing/2010/main" val="0"/>
              </a:ext>
            </a:extLst>
          </a:blip>
          <a:srcRect l="15327" r="13809"/>
          <a:stretch/>
        </p:blipFill>
        <p:spPr>
          <a:xfrm>
            <a:off x="238125" y="0"/>
            <a:ext cx="3876675" cy="5470651"/>
          </a:xfrm>
        </p:spPr>
      </p:pic>
      <p:sp>
        <p:nvSpPr>
          <p:cNvPr id="7" name="Rectángulo 6"/>
          <p:cNvSpPr/>
          <p:nvPr/>
        </p:nvSpPr>
        <p:spPr>
          <a:xfrm>
            <a:off x="1569264" y="3657600"/>
            <a:ext cx="1221971" cy="1813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592" y="3293305"/>
            <a:ext cx="6932814" cy="3899708"/>
          </a:xfrm>
          <a:prstGeom prst="rect">
            <a:avLst/>
          </a:prstGeom>
        </p:spPr>
      </p:pic>
      <p:sp>
        <p:nvSpPr>
          <p:cNvPr id="2" name="Título 1"/>
          <p:cNvSpPr>
            <a:spLocks noGrp="1"/>
          </p:cNvSpPr>
          <p:nvPr>
            <p:ph type="title"/>
          </p:nvPr>
        </p:nvSpPr>
        <p:spPr>
          <a:xfrm>
            <a:off x="458642" y="25892"/>
            <a:ext cx="4978092" cy="487533"/>
          </a:xfrm>
        </p:spPr>
        <p:txBody>
          <a:bodyPr>
            <a:normAutofit fontScale="90000"/>
          </a:bodyPr>
          <a:lstStyle/>
          <a:p>
            <a:r>
              <a:rPr lang="es-ES" sz="2800" b="1" dirty="0"/>
              <a:t>Hardware - Seguridad</a:t>
            </a:r>
          </a:p>
        </p:txBody>
      </p:sp>
      <p:sp>
        <p:nvSpPr>
          <p:cNvPr id="4" name="Marcador de texto 3"/>
          <p:cNvSpPr>
            <a:spLocks noGrp="1"/>
          </p:cNvSpPr>
          <p:nvPr>
            <p:ph type="body" sz="half" idx="2"/>
          </p:nvPr>
        </p:nvSpPr>
        <p:spPr>
          <a:xfrm>
            <a:off x="4424140" y="93134"/>
            <a:ext cx="6982576" cy="3013645"/>
          </a:xfrm>
        </p:spPr>
        <p:txBody>
          <a:bodyPr vert="horz" lIns="91440" tIns="45720" rIns="91440" bIns="45720" rtlCol="0" anchor="t">
            <a:normAutofit fontScale="92500"/>
          </a:bodyPr>
          <a:lstStyle/>
          <a:p>
            <a:pPr marL="285750" indent="-285750">
              <a:buFont typeface="Arial" panose="020B0604020202020204" pitchFamily="34" charset="0"/>
              <a:buChar char="•"/>
            </a:pPr>
            <a:r>
              <a:rPr lang="es-ES" dirty="0"/>
              <a:t>Plataforma robótica autónoma MiR100</a:t>
            </a:r>
          </a:p>
          <a:p>
            <a:pPr marL="742315" lvl="1" indent="-285750">
              <a:buFont typeface="Arial" panose="020B0604020202020204" pitchFamily="34" charset="0"/>
              <a:buChar char="•"/>
            </a:pPr>
            <a:r>
              <a:rPr lang="es-ES" dirty="0"/>
              <a:t>Navegación segura</a:t>
            </a:r>
          </a:p>
          <a:p>
            <a:pPr marL="742315" lvl="1" indent="-285750">
              <a:buFont typeface="Arial" panose="020B0604020202020204" pitchFamily="34" charset="0"/>
              <a:buChar char="•"/>
            </a:pPr>
            <a:r>
              <a:rPr lang="es-ES" dirty="0"/>
              <a:t>Evasión de obstáculos</a:t>
            </a:r>
          </a:p>
          <a:p>
            <a:pPr marL="285750" indent="-285750">
              <a:buFont typeface="Arial" panose="020B0604020202020204" pitchFamily="34" charset="0"/>
              <a:buChar char="•"/>
            </a:pPr>
            <a:r>
              <a:rPr lang="es-ES" dirty="0"/>
              <a:t>PLC para control de la secuencia y comunicación con el robot móvil</a:t>
            </a:r>
          </a:p>
          <a:p>
            <a:pPr marL="742315" lvl="1" indent="-285750">
              <a:buFont typeface="Arial" panose="020B0604020202020204" pitchFamily="34" charset="0"/>
              <a:buChar char="•"/>
            </a:pPr>
            <a:r>
              <a:rPr lang="es-ES" dirty="0"/>
              <a:t>Control Secuencia</a:t>
            </a:r>
          </a:p>
          <a:p>
            <a:pPr marL="742315" lvl="1" indent="-285750">
              <a:buFont typeface="Arial" panose="020B0604020202020204" pitchFamily="34" charset="0"/>
              <a:buChar char="•"/>
            </a:pPr>
            <a:r>
              <a:rPr lang="es-ES" dirty="0"/>
              <a:t>Supervisión de Emergencia en PLC seguridad</a:t>
            </a:r>
          </a:p>
          <a:p>
            <a:pPr marL="742315" lvl="1" indent="-285750">
              <a:buFont typeface="Arial" panose="020B0604020202020204" pitchFamily="34" charset="0"/>
              <a:buChar char="•"/>
            </a:pPr>
            <a:r>
              <a:rPr lang="es-ES" dirty="0"/>
              <a:t>Control de errores y batería del MiR</a:t>
            </a:r>
          </a:p>
          <a:p>
            <a:pPr marL="285750" indent="-285750">
              <a:buFont typeface="Arial" panose="020B0604020202020204" pitchFamily="34" charset="0"/>
              <a:buChar char="•"/>
            </a:pPr>
            <a:r>
              <a:rPr lang="es-ES" dirty="0"/>
              <a:t> PLC de seguridad para gestión del paro de emergencia y control de cerrado de puertas</a:t>
            </a:r>
          </a:p>
          <a:p>
            <a:pPr marL="742315" lvl="1" indent="-285750">
              <a:buFont typeface="Arial" panose="020B0604020202020204" pitchFamily="34" charset="0"/>
              <a:buChar char="•"/>
            </a:pPr>
            <a:r>
              <a:rPr lang="es-ES" dirty="0"/>
              <a:t>Paro de emergencia garantizado </a:t>
            </a:r>
          </a:p>
        </p:txBody>
      </p:sp>
      <p:pic>
        <p:nvPicPr>
          <p:cNvPr id="9" name="TjZjbjmrI14"/>
          <p:cNvPicPr>
            <a:picLocks noRot="1" noChangeAspect="1"/>
          </p:cNvPicPr>
          <p:nvPr>
            <a:videoFile r:link="rId1"/>
          </p:nvPr>
        </p:nvPicPr>
        <p:blipFill>
          <a:blip r:embed="rId5"/>
          <a:stretch>
            <a:fillRect/>
          </a:stretch>
        </p:blipFill>
        <p:spPr>
          <a:xfrm>
            <a:off x="4424140" y="2935005"/>
            <a:ext cx="6787364" cy="3817892"/>
          </a:xfrm>
          <a:prstGeom prst="rect">
            <a:avLst/>
          </a:prstGeom>
        </p:spPr>
      </p:pic>
    </p:spTree>
    <p:extLst>
      <p:ext uri="{BB962C8B-B14F-4D97-AF65-F5344CB8AC3E}">
        <p14:creationId xmlns:p14="http://schemas.microsoft.com/office/powerpoint/2010/main" val="3097995359"/>
      </p:ext>
    </p:extLst>
  </p:cSld>
  <p:clrMapOvr>
    <a:masterClrMapping/>
  </p:clrMapOvr>
  <mc:AlternateContent xmlns:mc="http://schemas.openxmlformats.org/markup-compatibility/2006" xmlns:p14="http://schemas.microsoft.com/office/powerpoint/2010/main">
    <mc:Choice Requires="p14">
      <p:transition spd="slow" p14:dur="2000" advTm="858"/>
    </mc:Choice>
    <mc:Fallback xmlns="">
      <p:transition spd="slow" advTm="858"/>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5" descr="Imagen que contiene interior, colgando, pequeño, lado&#10;&#10;Descripción generada automáticamente">
            <a:extLst>
              <a:ext uri="{FF2B5EF4-FFF2-40B4-BE49-F238E27FC236}">
                <a16:creationId xmlns:a16="http://schemas.microsoft.com/office/drawing/2014/main" id="{B96D01AC-830B-44B5-AEC4-D4BF4FDF61B5}"/>
              </a:ext>
            </a:extLst>
          </p:cNvPr>
          <p:cNvPicPr>
            <a:picLocks noGrp="1" noChangeAspect="1"/>
          </p:cNvPicPr>
          <p:nvPr>
            <p:ph idx="1"/>
          </p:nvPr>
        </p:nvPicPr>
        <p:blipFill rotWithShape="1">
          <a:blip r:embed="rId4"/>
          <a:srcRect t="1078" r="-1" b="358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pic>
        <p:nvPicPr>
          <p:cNvPr id="3" name="WhatsApp Video 2020-11-16 at 17.47.2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77562" y="1317367"/>
            <a:ext cx="6687485" cy="3761710"/>
          </a:xfrm>
          <a:prstGeom prst="rect">
            <a:avLst/>
          </a:prstGeom>
        </p:spPr>
      </p:pic>
      <p:sp>
        <p:nvSpPr>
          <p:cNvPr id="21" name="Título 1"/>
          <p:cNvSpPr>
            <a:spLocks noGrp="1"/>
          </p:cNvSpPr>
          <p:nvPr>
            <p:ph type="title"/>
          </p:nvPr>
        </p:nvSpPr>
        <p:spPr>
          <a:xfrm>
            <a:off x="5485193" y="418083"/>
            <a:ext cx="5199957" cy="388385"/>
          </a:xfrm>
        </p:spPr>
        <p:txBody>
          <a:bodyPr>
            <a:noAutofit/>
          </a:bodyPr>
          <a:lstStyle/>
          <a:p>
            <a:r>
              <a:rPr lang="es-ES" sz="2400" dirty="0"/>
              <a:t>Protección de los accesos</a:t>
            </a:r>
          </a:p>
        </p:txBody>
      </p:sp>
    </p:spTree>
    <p:extLst>
      <p:ext uri="{BB962C8B-B14F-4D97-AF65-F5344CB8AC3E}">
        <p14:creationId xmlns:p14="http://schemas.microsoft.com/office/powerpoint/2010/main" val="51666586"/>
      </p:ext>
    </p:extLst>
  </p:cSld>
  <p:clrMapOvr>
    <a:masterClrMapping/>
  </p:clrMapOvr>
  <mc:AlternateContent xmlns:mc="http://schemas.openxmlformats.org/markup-compatibility/2006" xmlns:p14="http://schemas.microsoft.com/office/powerpoint/2010/main">
    <mc:Choice Requires="p14">
      <p:transition spd="slow" p14:dur="2000" advTm="1857"/>
    </mc:Choice>
    <mc:Fallback xmlns="">
      <p:transition spd="slow" advTm="1857"/>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4" descr="Diagrama&#10;&#10;Descripción generada automáticamente">
            <a:extLst>
              <a:ext uri="{FF2B5EF4-FFF2-40B4-BE49-F238E27FC236}">
                <a16:creationId xmlns:a16="http://schemas.microsoft.com/office/drawing/2014/main" id="{4CE9E234-EEB5-4D2C-82BD-A0C5F8BD36FB}"/>
              </a:ext>
            </a:extLst>
          </p:cNvPr>
          <p:cNvPicPr>
            <a:picLocks noGrp="1" noChangeAspect="1"/>
          </p:cNvPicPr>
          <p:nvPr>
            <p:ph idx="1"/>
          </p:nvPr>
        </p:nvPicPr>
        <p:blipFill rotWithShape="1">
          <a:blip r:embed="rId2"/>
          <a:srcRect l="15293" r="21174" b="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ítulo 1"/>
          <p:cNvSpPr>
            <a:spLocks noGrp="1"/>
          </p:cNvSpPr>
          <p:nvPr>
            <p:ph type="title"/>
          </p:nvPr>
        </p:nvSpPr>
        <p:spPr>
          <a:xfrm>
            <a:off x="677333" y="609600"/>
            <a:ext cx="3851123" cy="1320800"/>
          </a:xfrm>
        </p:spPr>
        <p:txBody>
          <a:bodyPr vert="horz" lIns="91440" tIns="45720" rIns="91440" bIns="45720" rtlCol="0" anchor="t">
            <a:normAutofit/>
          </a:bodyPr>
          <a:lstStyle/>
          <a:p>
            <a:r>
              <a:rPr lang="en-US" sz="3600" dirty="0" err="1"/>
              <a:t>Interfaz</a:t>
            </a:r>
            <a:r>
              <a:rPr lang="en-US" sz="3600" dirty="0"/>
              <a:t> y </a:t>
            </a:r>
            <a:r>
              <a:rPr lang="en-US" sz="3600" dirty="0" err="1"/>
              <a:t>uso</a:t>
            </a:r>
          </a:p>
        </p:txBody>
      </p:sp>
      <p:sp>
        <p:nvSpPr>
          <p:cNvPr id="4" name="Marcador de texto 3"/>
          <p:cNvSpPr>
            <a:spLocks noGrp="1"/>
          </p:cNvSpPr>
          <p:nvPr>
            <p:ph type="body" sz="half" idx="2"/>
          </p:nvPr>
        </p:nvSpPr>
        <p:spPr>
          <a:xfrm>
            <a:off x="677334" y="2160589"/>
            <a:ext cx="3851122" cy="3880773"/>
          </a:xfrm>
        </p:spPr>
        <p:txBody>
          <a:bodyPr vert="horz" lIns="91440" tIns="45720" rIns="91440" bIns="45720" rtlCol="0" anchor="t">
            <a:normAutofit/>
          </a:bodyPr>
          <a:lstStyle/>
          <a:p>
            <a:pPr>
              <a:buFont typeface="Wingdings 3" charset="2"/>
              <a:buChar char=""/>
            </a:pPr>
            <a:r>
              <a:rPr lang="en-US" dirty="0" err="1"/>
              <a:t>Paneles</a:t>
            </a:r>
            <a:r>
              <a:rPr lang="en-US" dirty="0"/>
              <a:t> de </a:t>
            </a:r>
            <a:r>
              <a:rPr lang="en-US" dirty="0" err="1"/>
              <a:t>mando</a:t>
            </a:r>
            <a:r>
              <a:rPr lang="en-US" dirty="0"/>
              <a:t> </a:t>
            </a:r>
            <a:r>
              <a:rPr lang="es-ES_tradnl" dirty="0"/>
              <a:t>personalizables</a:t>
            </a:r>
            <a:r>
              <a:rPr lang="en-US" dirty="0"/>
              <a:t> para </a:t>
            </a:r>
            <a:r>
              <a:rPr lang="en-US" dirty="0" err="1"/>
              <a:t>controlar</a:t>
            </a:r>
            <a:r>
              <a:rPr lang="en-US" dirty="0"/>
              <a:t> el </a:t>
            </a:r>
            <a:r>
              <a:rPr lang="en-US" dirty="0" err="1"/>
              <a:t>equipo</a:t>
            </a:r>
            <a:endParaRPr lang="en-US" dirty="0"/>
          </a:p>
          <a:p>
            <a:pPr>
              <a:buFont typeface="Wingdings 3" charset="2"/>
              <a:buChar char=""/>
            </a:pPr>
            <a:r>
              <a:rPr lang="en-US" dirty="0"/>
              <a:t>Cola de </a:t>
            </a:r>
            <a:r>
              <a:rPr lang="en-US" dirty="0" err="1"/>
              <a:t>misiones</a:t>
            </a:r>
            <a:r>
              <a:rPr lang="en-US" dirty="0"/>
              <a:t> para </a:t>
            </a:r>
            <a:r>
              <a:rPr lang="en-US" dirty="0" err="1"/>
              <a:t>dejar</a:t>
            </a:r>
            <a:r>
              <a:rPr lang="en-US" dirty="0"/>
              <a:t> una </a:t>
            </a:r>
            <a:r>
              <a:rPr lang="en-US" dirty="0" err="1"/>
              <a:t>lista</a:t>
            </a:r>
            <a:r>
              <a:rPr lang="en-US" dirty="0"/>
              <a:t> de </a:t>
            </a:r>
            <a:r>
              <a:rPr lang="en-US" dirty="0" err="1"/>
              <a:t>tareas</a:t>
            </a:r>
            <a:r>
              <a:rPr lang="en-US" dirty="0"/>
              <a:t> </a:t>
            </a:r>
            <a:r>
              <a:rPr lang="en-US" dirty="0" err="1"/>
              <a:t>programadas</a:t>
            </a:r>
            <a:endParaRPr lang="en-US" dirty="0"/>
          </a:p>
          <a:p>
            <a:pPr>
              <a:buFont typeface="Wingdings 3" charset="2"/>
              <a:buChar char=""/>
            </a:pPr>
            <a:r>
              <a:rPr lang="en-US" dirty="0" err="1"/>
              <a:t>Reportes</a:t>
            </a:r>
            <a:r>
              <a:rPr lang="en-US" dirty="0"/>
              <a:t> de </a:t>
            </a:r>
            <a:r>
              <a:rPr lang="en-US" dirty="0" err="1"/>
              <a:t>misión</a:t>
            </a:r>
            <a:r>
              <a:rPr lang="en-US" dirty="0"/>
              <a:t> </a:t>
            </a:r>
            <a:r>
              <a:rPr lang="en-US" dirty="0" err="1"/>
              <a:t>detallados</a:t>
            </a:r>
          </a:p>
          <a:p>
            <a:pPr>
              <a:buFont typeface="Wingdings 3" charset="2"/>
              <a:buChar char=""/>
            </a:pPr>
            <a:r>
              <a:rPr lang="en-US" dirty="0" err="1"/>
              <a:t>Desinfección</a:t>
            </a:r>
            <a:r>
              <a:rPr lang="en-US" dirty="0"/>
              <a:t> y </a:t>
            </a:r>
            <a:r>
              <a:rPr lang="en-US" dirty="0" err="1"/>
              <a:t>navegación</a:t>
            </a:r>
            <a:r>
              <a:rPr lang="en-US" dirty="0"/>
              <a:t> </a:t>
            </a:r>
            <a:r>
              <a:rPr lang="en-US" dirty="0" err="1"/>
              <a:t>autónoma</a:t>
            </a:r>
          </a:p>
          <a:p>
            <a:pPr>
              <a:buFont typeface="Wingdings 3" charset="2"/>
              <a:buChar char=""/>
            </a:pPr>
            <a:endParaRPr lang="en-US" dirty="0"/>
          </a:p>
        </p:txBody>
      </p:sp>
    </p:spTree>
    <p:extLst>
      <p:ext uri="{BB962C8B-B14F-4D97-AF65-F5344CB8AC3E}">
        <p14:creationId xmlns:p14="http://schemas.microsoft.com/office/powerpoint/2010/main" val="2991245019"/>
      </p:ext>
    </p:extLst>
  </p:cSld>
  <p:clrMapOvr>
    <a:masterClrMapping/>
  </p:clrMapOvr>
  <mc:AlternateContent xmlns:mc="http://schemas.openxmlformats.org/markup-compatibility/2006" xmlns:p14="http://schemas.microsoft.com/office/powerpoint/2010/main">
    <mc:Choice Requires="p14">
      <p:transition spd="slow" p14:dur="2000" advTm="1745"/>
    </mc:Choice>
    <mc:Fallback xmlns="">
      <p:transition spd="slow" advTm="1745"/>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9324" y="0"/>
            <a:ext cx="6205605" cy="503613"/>
          </a:xfrm>
        </p:spPr>
        <p:txBody>
          <a:bodyPr/>
          <a:lstStyle/>
          <a:p>
            <a:r>
              <a:rPr lang="es-ES" dirty="0"/>
              <a:t>Demostración de funcionamiento</a:t>
            </a:r>
          </a:p>
        </p:txBody>
      </p:sp>
      <p:pic>
        <p:nvPicPr>
          <p:cNvPr id="4" name="j_kX7FZ1YYU"/>
          <p:cNvPicPr>
            <a:picLocks noGrp="1" noRot="1" noChangeAspect="1"/>
          </p:cNvPicPr>
          <p:nvPr>
            <p:ph idx="1"/>
            <a:videoFile r:link="rId1"/>
          </p:nvPr>
        </p:nvPicPr>
        <p:blipFill>
          <a:blip r:embed="rId3"/>
          <a:stretch>
            <a:fillRect/>
          </a:stretch>
        </p:blipFill>
        <p:spPr>
          <a:xfrm>
            <a:off x="321661" y="579287"/>
            <a:ext cx="10924408" cy="6144980"/>
          </a:xfrm>
          <a:prstGeom prst="rect">
            <a:avLst/>
          </a:prstGeom>
        </p:spPr>
      </p:pic>
    </p:spTree>
    <p:extLst>
      <p:ext uri="{BB962C8B-B14F-4D97-AF65-F5344CB8AC3E}">
        <p14:creationId xmlns:p14="http://schemas.microsoft.com/office/powerpoint/2010/main" val="1604343148"/>
      </p:ext>
    </p:extLst>
  </p:cSld>
  <p:clrMapOvr>
    <a:masterClrMapping/>
  </p:clrMapOvr>
  <mc:AlternateContent xmlns:mc="http://schemas.openxmlformats.org/markup-compatibility/2006" xmlns:p14="http://schemas.microsoft.com/office/powerpoint/2010/main">
    <mc:Choice Requires="p14">
      <p:transition spd="slow" p14:dur="2000" advTm="1114"/>
    </mc:Choice>
    <mc:Fallback xmlns="">
      <p:transition spd="slow" advTm="1114"/>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2049" y="25092"/>
            <a:ext cx="4422371" cy="573578"/>
          </a:xfrm>
        </p:spPr>
        <p:txBody>
          <a:bodyPr/>
          <a:lstStyle/>
          <a:p>
            <a:r>
              <a:rPr lang="es-ES" dirty="0"/>
              <a:t>Caso de éxito: Acciona</a:t>
            </a:r>
          </a:p>
        </p:txBody>
      </p:sp>
      <p:pic>
        <p:nvPicPr>
          <p:cNvPr id="4" name="2gE5bHtswes"/>
          <p:cNvPicPr>
            <a:picLocks noGrp="1" noRot="1" noChangeAspect="1"/>
          </p:cNvPicPr>
          <p:nvPr>
            <p:ph idx="1"/>
            <a:videoFile r:link="rId1"/>
          </p:nvPr>
        </p:nvPicPr>
        <p:blipFill>
          <a:blip r:embed="rId3"/>
          <a:stretch>
            <a:fillRect/>
          </a:stretch>
        </p:blipFill>
        <p:spPr>
          <a:xfrm>
            <a:off x="503277" y="758961"/>
            <a:ext cx="10511565" cy="5912755"/>
          </a:xfrm>
          <a:prstGeom prst="rect">
            <a:avLst/>
          </a:prstGeom>
        </p:spPr>
      </p:pic>
    </p:spTree>
    <p:extLst>
      <p:ext uri="{BB962C8B-B14F-4D97-AF65-F5344CB8AC3E}">
        <p14:creationId xmlns:p14="http://schemas.microsoft.com/office/powerpoint/2010/main" val="2368633625"/>
      </p:ext>
    </p:extLst>
  </p:cSld>
  <p:clrMapOvr>
    <a:masterClrMapping/>
  </p:clrMapOvr>
  <mc:AlternateContent xmlns:mc="http://schemas.openxmlformats.org/markup-compatibility/2006" xmlns:p14="http://schemas.microsoft.com/office/powerpoint/2010/main">
    <mc:Choice Requires="p14">
      <p:transition spd="slow" p14:dur="2000" advTm="5904"/>
    </mc:Choice>
    <mc:Fallback xmlns="">
      <p:transition spd="slow" advTm="5904"/>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Variantes?</a:t>
            </a:r>
          </a:p>
        </p:txBody>
      </p:sp>
      <p:pic>
        <p:nvPicPr>
          <p:cNvPr id="6" name="Imagen 5"/>
          <p:cNvPicPr>
            <a:picLocks noChangeAspect="1"/>
          </p:cNvPicPr>
          <p:nvPr/>
        </p:nvPicPr>
        <p:blipFill rotWithShape="1">
          <a:blip r:embed="rId2">
            <a:extLst>
              <a:ext uri="{28A0092B-C50C-407E-A947-70E740481C1C}">
                <a14:useLocalDpi xmlns:a14="http://schemas.microsoft.com/office/drawing/2010/main" val="0"/>
              </a:ext>
            </a:extLst>
          </a:blip>
          <a:srcRect l="17525" r="21998"/>
          <a:stretch/>
        </p:blipFill>
        <p:spPr>
          <a:xfrm>
            <a:off x="4818738" y="-28575"/>
            <a:ext cx="7478037" cy="6955458"/>
          </a:xfrm>
          <a:prstGeom prst="rect">
            <a:avLst/>
          </a:prstGeom>
        </p:spPr>
      </p:pic>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l="22525" t="572" r="26578"/>
          <a:stretch/>
        </p:blipFill>
        <p:spPr>
          <a:xfrm>
            <a:off x="-159678" y="-159656"/>
            <a:ext cx="6531429" cy="7177310"/>
          </a:xfrm>
          <a:prstGeom prst="rect">
            <a:avLst/>
          </a:prstGeom>
          <a:ln>
            <a:noFill/>
          </a:ln>
          <a:effectLst>
            <a:softEdge rad="112500"/>
          </a:effectLst>
        </p:spPr>
      </p:pic>
      <p:sp>
        <p:nvSpPr>
          <p:cNvPr id="8" name="Título 1"/>
          <p:cNvSpPr txBox="1">
            <a:spLocks/>
          </p:cNvSpPr>
          <p:nvPr/>
        </p:nvSpPr>
        <p:spPr>
          <a:xfrm>
            <a:off x="245072" y="102066"/>
            <a:ext cx="6228299" cy="609134"/>
          </a:xfrm>
          <a:prstGeom prst="rect">
            <a:avLst/>
          </a:prstGeom>
        </p:spPr>
        <p:txBody>
          <a:bodyPr vert="horz" lIns="91440" tIns="45720" rIns="91440" bIns="45720" rtlCol="0" anchor="b">
            <a:noAutofit/>
          </a:bodyPr>
          <a:lstStyle>
            <a:lvl1pPr algn="l" defTabSz="457200" rtl="0" eaLnBrk="1" latinLnBrk="0" hangingPunct="1">
              <a:spcBef>
                <a:spcPct val="0"/>
              </a:spcBef>
              <a:buNone/>
              <a:defRPr sz="2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400" dirty="0"/>
              <a:t>Futuras variantes y diseños customizados</a:t>
            </a:r>
          </a:p>
        </p:txBody>
      </p:sp>
    </p:spTree>
    <p:extLst>
      <p:ext uri="{BB962C8B-B14F-4D97-AF65-F5344CB8AC3E}">
        <p14:creationId xmlns:p14="http://schemas.microsoft.com/office/powerpoint/2010/main" val="3781874509"/>
      </p:ext>
    </p:extLst>
  </p:cSld>
  <p:clrMapOvr>
    <a:masterClrMapping/>
  </p:clrMapOvr>
  <mc:AlternateContent xmlns:mc="http://schemas.openxmlformats.org/markup-compatibility/2006" xmlns:p14="http://schemas.microsoft.com/office/powerpoint/2010/main">
    <mc:Choice Requires="p14">
      <p:transition spd="slow" p14:dur="2000" advTm="1617"/>
    </mc:Choice>
    <mc:Fallback xmlns="">
      <p:transition spd="slow" advTm="1617"/>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6F2561FE-D287-481E-96EA-55C6C6E6DD0A}"/>
              </a:ext>
            </a:extLst>
          </p:cNvPr>
          <p:cNvSpPr txBox="1">
            <a:spLocks/>
          </p:cNvSpPr>
          <p:nvPr/>
        </p:nvSpPr>
        <p:spPr>
          <a:xfrm>
            <a:off x="-203929" y="303945"/>
            <a:ext cx="8232281" cy="1320800"/>
          </a:xfrm>
          <a:prstGeom prst="rect">
            <a:avLst/>
          </a:prstGeom>
        </p:spPr>
        <p:txBody>
          <a:bodyPr vert="horz" lIns="91440" tIns="45720" rIns="91440" bIns="45720" rtlCol="0" anchor="t">
            <a:normAutofit/>
          </a:bodyPr>
          <a:lstStyle>
            <a:lvl1pPr algn="l" defTabSz="457211"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dirty="0">
                <a:latin typeface="Audiowide" panose="02000503000000020004" pitchFamily="2" charset="0"/>
              </a:rPr>
              <a:t>      </a:t>
            </a:r>
            <a:r>
              <a:rPr lang="es-ES" dirty="0" smtClean="0">
                <a:latin typeface="Audiowide" panose="02000503000000020004" pitchFamily="2" charset="0"/>
              </a:rPr>
              <a:t>CONTACTO</a:t>
            </a:r>
            <a:endParaRPr lang="es-ES" dirty="0">
              <a:latin typeface="Audiowide" panose="02000503000000020004" pitchFamily="2" charset="0"/>
            </a:endParaRPr>
          </a:p>
        </p:txBody>
      </p:sp>
      <p:pic>
        <p:nvPicPr>
          <p:cNvPr id="2" name="Imagen 1">
            <a:extLst>
              <a:ext uri="{FF2B5EF4-FFF2-40B4-BE49-F238E27FC236}">
                <a16:creationId xmlns:a16="http://schemas.microsoft.com/office/drawing/2014/main" id="{614424F1-51D1-4345-9B61-8E9C008C71A2}"/>
              </a:ext>
            </a:extLst>
          </p:cNvPr>
          <p:cNvPicPr>
            <a:picLocks noChangeAspect="1"/>
          </p:cNvPicPr>
          <p:nvPr/>
        </p:nvPicPr>
        <p:blipFill rotWithShape="1">
          <a:blip r:embed="rId2"/>
          <a:srcRect l="4338" t="20736" r="92654" b="65220"/>
          <a:stretch/>
        </p:blipFill>
        <p:spPr>
          <a:xfrm>
            <a:off x="1667862" y="2267737"/>
            <a:ext cx="796413" cy="735151"/>
          </a:xfrm>
          <a:prstGeom prst="rect">
            <a:avLst/>
          </a:prstGeom>
          <a:ln w="38100">
            <a:noFill/>
          </a:ln>
        </p:spPr>
      </p:pic>
      <p:pic>
        <p:nvPicPr>
          <p:cNvPr id="3" name="Imagen 2">
            <a:extLst>
              <a:ext uri="{FF2B5EF4-FFF2-40B4-BE49-F238E27FC236}">
                <a16:creationId xmlns:a16="http://schemas.microsoft.com/office/drawing/2014/main" id="{DAC6C191-C0D1-4FF3-ABEC-6EE88AC357B9}"/>
              </a:ext>
            </a:extLst>
          </p:cNvPr>
          <p:cNvPicPr>
            <a:picLocks noChangeAspect="1"/>
          </p:cNvPicPr>
          <p:nvPr/>
        </p:nvPicPr>
        <p:blipFill rotWithShape="1">
          <a:blip r:embed="rId3"/>
          <a:srcRect l="11628" t="32660" r="20097" b="23583"/>
          <a:stretch/>
        </p:blipFill>
        <p:spPr>
          <a:xfrm>
            <a:off x="7732785" y="5599622"/>
            <a:ext cx="2297916" cy="1012324"/>
          </a:xfrm>
          <a:prstGeom prst="rect">
            <a:avLst/>
          </a:prstGeom>
          <a:ln w="38100">
            <a:noFill/>
          </a:ln>
        </p:spPr>
      </p:pic>
      <p:pic>
        <p:nvPicPr>
          <p:cNvPr id="5" name="Imagen 4">
            <a:extLst>
              <a:ext uri="{FF2B5EF4-FFF2-40B4-BE49-F238E27FC236}">
                <a16:creationId xmlns:a16="http://schemas.microsoft.com/office/drawing/2014/main" id="{6623C119-08FC-4A8F-B394-9E3C01D28B45}"/>
              </a:ext>
            </a:extLst>
          </p:cNvPr>
          <p:cNvPicPr>
            <a:picLocks noChangeAspect="1"/>
          </p:cNvPicPr>
          <p:nvPr/>
        </p:nvPicPr>
        <p:blipFill rotWithShape="1">
          <a:blip r:embed="rId4"/>
          <a:srcRect l="8322" t="38299" r="9458" b="43243"/>
          <a:stretch/>
        </p:blipFill>
        <p:spPr>
          <a:xfrm>
            <a:off x="3985521" y="5643867"/>
            <a:ext cx="2608782" cy="375933"/>
          </a:xfrm>
          <a:prstGeom prst="rect">
            <a:avLst/>
          </a:prstGeom>
          <a:ln w="38100">
            <a:noFill/>
          </a:ln>
        </p:spPr>
      </p:pic>
      <p:pic>
        <p:nvPicPr>
          <p:cNvPr id="11" name="Imagen 10">
            <a:extLst>
              <a:ext uri="{FF2B5EF4-FFF2-40B4-BE49-F238E27FC236}">
                <a16:creationId xmlns:a16="http://schemas.microsoft.com/office/drawing/2014/main" id="{ADE16FC1-65E9-47CE-A3A3-71868555D751}"/>
              </a:ext>
            </a:extLst>
          </p:cNvPr>
          <p:cNvPicPr>
            <a:picLocks noChangeAspect="1"/>
          </p:cNvPicPr>
          <p:nvPr/>
        </p:nvPicPr>
        <p:blipFill rotWithShape="1">
          <a:blip r:embed="rId2"/>
          <a:srcRect l="69511" t="38063" r="5141" b="17384"/>
          <a:stretch/>
        </p:blipFill>
        <p:spPr>
          <a:xfrm>
            <a:off x="482556" y="5566985"/>
            <a:ext cx="2763780" cy="1053036"/>
          </a:xfrm>
          <a:prstGeom prst="rect">
            <a:avLst/>
          </a:prstGeom>
          <a:ln w="38100">
            <a:noFill/>
          </a:ln>
        </p:spPr>
      </p:pic>
      <p:pic>
        <p:nvPicPr>
          <p:cNvPr id="18" name="Imagen 17">
            <a:extLst>
              <a:ext uri="{FF2B5EF4-FFF2-40B4-BE49-F238E27FC236}">
                <a16:creationId xmlns:a16="http://schemas.microsoft.com/office/drawing/2014/main" id="{3AD49604-82AC-45B4-9333-EEF5945109EA}"/>
              </a:ext>
            </a:extLst>
          </p:cNvPr>
          <p:cNvPicPr>
            <a:picLocks noChangeAspect="1"/>
          </p:cNvPicPr>
          <p:nvPr/>
        </p:nvPicPr>
        <p:blipFill rotWithShape="1">
          <a:blip r:embed="rId2"/>
          <a:srcRect l="37421" t="22959" r="58418" b="60718"/>
          <a:stretch/>
        </p:blipFill>
        <p:spPr>
          <a:xfrm>
            <a:off x="1535607" y="3892913"/>
            <a:ext cx="1060925" cy="776748"/>
          </a:xfrm>
          <a:prstGeom prst="rect">
            <a:avLst/>
          </a:prstGeom>
          <a:ln w="38100">
            <a:noFill/>
          </a:ln>
        </p:spPr>
      </p:pic>
      <p:sp>
        <p:nvSpPr>
          <p:cNvPr id="6" name="Rectángulo redondeado 5"/>
          <p:cNvSpPr/>
          <p:nvPr/>
        </p:nvSpPr>
        <p:spPr>
          <a:xfrm>
            <a:off x="333673" y="2267737"/>
            <a:ext cx="3283974" cy="1253455"/>
          </a:xfrm>
          <a:prstGeom prst="roundRect">
            <a:avLst/>
          </a:prstGeom>
          <a:noFill/>
          <a:ln w="38100">
            <a:solidFill>
              <a:srgbClr val="90C2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p:cNvSpPr txBox="1"/>
          <p:nvPr/>
        </p:nvSpPr>
        <p:spPr>
          <a:xfrm>
            <a:off x="471324" y="3066983"/>
            <a:ext cx="2757165" cy="338554"/>
          </a:xfrm>
          <a:prstGeom prst="rect">
            <a:avLst/>
          </a:prstGeom>
          <a:noFill/>
        </p:spPr>
        <p:txBody>
          <a:bodyPr wrap="none" rtlCol="0">
            <a:spAutoFit/>
          </a:bodyPr>
          <a:lstStyle/>
          <a:p>
            <a:r>
              <a:rPr lang="es-ES" sz="1600" dirty="0" smtClean="0">
                <a:latin typeface="Roboto"/>
              </a:rPr>
              <a:t>Teléfono: (+34) 91 830 6006</a:t>
            </a:r>
            <a:endParaRPr lang="es-ES" sz="1600" dirty="0">
              <a:latin typeface="Roboto"/>
            </a:endParaRPr>
          </a:p>
        </p:txBody>
      </p:sp>
      <p:sp>
        <p:nvSpPr>
          <p:cNvPr id="20" name="Rectángulo redondeado 19"/>
          <p:cNvSpPr/>
          <p:nvPr/>
        </p:nvSpPr>
        <p:spPr>
          <a:xfrm>
            <a:off x="333673" y="3813292"/>
            <a:ext cx="3283974" cy="1253455"/>
          </a:xfrm>
          <a:prstGeom prst="roundRect">
            <a:avLst/>
          </a:prstGeom>
          <a:noFill/>
          <a:ln w="38100">
            <a:solidFill>
              <a:srgbClr val="90C2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CuadroTexto 20"/>
          <p:cNvSpPr txBox="1"/>
          <p:nvPr/>
        </p:nvSpPr>
        <p:spPr>
          <a:xfrm>
            <a:off x="714659" y="4642051"/>
            <a:ext cx="2513830" cy="338554"/>
          </a:xfrm>
          <a:prstGeom prst="rect">
            <a:avLst/>
          </a:prstGeom>
          <a:noFill/>
        </p:spPr>
        <p:txBody>
          <a:bodyPr wrap="none" rtlCol="0">
            <a:spAutoFit/>
          </a:bodyPr>
          <a:lstStyle/>
          <a:p>
            <a:r>
              <a:rPr lang="es-ES" sz="1600" dirty="0">
                <a:latin typeface="Roboto"/>
              </a:rPr>
              <a:t>e</a:t>
            </a:r>
            <a:r>
              <a:rPr lang="es-ES" sz="1600" dirty="0" smtClean="0">
                <a:latin typeface="Roboto"/>
              </a:rPr>
              <a:t>-mail: info@robotplus.es</a:t>
            </a:r>
            <a:endParaRPr lang="es-ES" sz="1600" dirty="0">
              <a:latin typeface="Roboto"/>
            </a:endParaRPr>
          </a:p>
        </p:txBody>
      </p:sp>
      <p:sp>
        <p:nvSpPr>
          <p:cNvPr id="22" name="Rectángulo redondeado 21"/>
          <p:cNvSpPr/>
          <p:nvPr/>
        </p:nvSpPr>
        <p:spPr>
          <a:xfrm>
            <a:off x="329586" y="5368686"/>
            <a:ext cx="3283974" cy="1249541"/>
          </a:xfrm>
          <a:prstGeom prst="roundRect">
            <a:avLst/>
          </a:prstGeom>
          <a:noFill/>
          <a:ln w="38100">
            <a:solidFill>
              <a:srgbClr val="90C2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3" name="Imagen 22">
            <a:extLst>
              <a:ext uri="{FF2B5EF4-FFF2-40B4-BE49-F238E27FC236}">
                <a16:creationId xmlns:a16="http://schemas.microsoft.com/office/drawing/2014/main" id="{DAC6C191-C0D1-4FF3-ABEC-6EE88AC357B9}"/>
              </a:ext>
            </a:extLst>
          </p:cNvPr>
          <p:cNvPicPr>
            <a:picLocks noChangeAspect="1"/>
          </p:cNvPicPr>
          <p:nvPr/>
        </p:nvPicPr>
        <p:blipFill rotWithShape="1">
          <a:blip r:embed="rId3">
            <a:clrChange>
              <a:clrFrom>
                <a:srgbClr val="FFFFFF"/>
              </a:clrFrom>
              <a:clrTo>
                <a:srgbClr val="FFFFFF">
                  <a:alpha val="0"/>
                </a:srgbClr>
              </a:clrTo>
            </a:clrChange>
          </a:blip>
          <a:srcRect l="11628" t="16936" r="71574" b="66983"/>
          <a:stretch/>
        </p:blipFill>
        <p:spPr>
          <a:xfrm>
            <a:off x="2310492" y="5295871"/>
            <a:ext cx="1368495" cy="900489"/>
          </a:xfrm>
          <a:prstGeom prst="rect">
            <a:avLst/>
          </a:prstGeom>
          <a:ln w="38100">
            <a:noFill/>
          </a:ln>
        </p:spPr>
      </p:pic>
      <p:sp>
        <p:nvSpPr>
          <p:cNvPr id="24" name="Rectángulo redondeado 23"/>
          <p:cNvSpPr/>
          <p:nvPr/>
        </p:nvSpPr>
        <p:spPr>
          <a:xfrm>
            <a:off x="3988335" y="5366005"/>
            <a:ext cx="3283974" cy="1249541"/>
          </a:xfrm>
          <a:prstGeom prst="roundRect">
            <a:avLst/>
          </a:prstGeom>
          <a:noFill/>
          <a:ln w="38100">
            <a:solidFill>
              <a:srgbClr val="90C2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5" name="Imagen 24">
            <a:extLst>
              <a:ext uri="{FF2B5EF4-FFF2-40B4-BE49-F238E27FC236}">
                <a16:creationId xmlns:a16="http://schemas.microsoft.com/office/drawing/2014/main" id="{DAC6C191-C0D1-4FF3-ABEC-6EE88AC357B9}"/>
              </a:ext>
            </a:extLst>
          </p:cNvPr>
          <p:cNvPicPr>
            <a:picLocks noChangeAspect="1"/>
          </p:cNvPicPr>
          <p:nvPr/>
        </p:nvPicPr>
        <p:blipFill rotWithShape="1">
          <a:blip r:embed="rId3">
            <a:clrChange>
              <a:clrFrom>
                <a:srgbClr val="FFFFFF"/>
              </a:clrFrom>
              <a:clrTo>
                <a:srgbClr val="FFFFFF">
                  <a:alpha val="0"/>
                </a:srgbClr>
              </a:clrTo>
            </a:clrChange>
          </a:blip>
          <a:srcRect l="11628" t="16936" r="71574" b="66983"/>
          <a:stretch/>
        </p:blipFill>
        <p:spPr>
          <a:xfrm>
            <a:off x="5969241" y="5293190"/>
            <a:ext cx="1368495" cy="900489"/>
          </a:xfrm>
          <a:prstGeom prst="rect">
            <a:avLst/>
          </a:prstGeom>
          <a:ln w="38100">
            <a:noFill/>
          </a:ln>
        </p:spPr>
      </p:pic>
      <p:sp>
        <p:nvSpPr>
          <p:cNvPr id="26" name="Rectángulo redondeado 25"/>
          <p:cNvSpPr/>
          <p:nvPr/>
        </p:nvSpPr>
        <p:spPr>
          <a:xfrm>
            <a:off x="7644270" y="5366005"/>
            <a:ext cx="3283974" cy="1249541"/>
          </a:xfrm>
          <a:prstGeom prst="roundRect">
            <a:avLst/>
          </a:prstGeom>
          <a:noFill/>
          <a:ln w="38100">
            <a:solidFill>
              <a:srgbClr val="90C2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7" name="Imagen 26">
            <a:extLst>
              <a:ext uri="{FF2B5EF4-FFF2-40B4-BE49-F238E27FC236}">
                <a16:creationId xmlns:a16="http://schemas.microsoft.com/office/drawing/2014/main" id="{DAC6C191-C0D1-4FF3-ABEC-6EE88AC357B9}"/>
              </a:ext>
            </a:extLst>
          </p:cNvPr>
          <p:cNvPicPr>
            <a:picLocks noChangeAspect="1"/>
          </p:cNvPicPr>
          <p:nvPr/>
        </p:nvPicPr>
        <p:blipFill rotWithShape="1">
          <a:blip r:embed="rId3">
            <a:clrChange>
              <a:clrFrom>
                <a:srgbClr val="FFFFFF"/>
              </a:clrFrom>
              <a:clrTo>
                <a:srgbClr val="FFFFFF">
                  <a:alpha val="0"/>
                </a:srgbClr>
              </a:clrTo>
            </a:clrChange>
          </a:blip>
          <a:srcRect l="11628" t="16936" r="71574" b="66983"/>
          <a:stretch/>
        </p:blipFill>
        <p:spPr>
          <a:xfrm>
            <a:off x="9625176" y="5293190"/>
            <a:ext cx="1368495" cy="900489"/>
          </a:xfrm>
          <a:prstGeom prst="rect">
            <a:avLst/>
          </a:prstGeom>
          <a:ln w="38100">
            <a:noFill/>
          </a:ln>
        </p:spPr>
      </p:pic>
      <p:pic>
        <p:nvPicPr>
          <p:cNvPr id="4" name="Imagen 3"/>
          <p:cNvPicPr>
            <a:picLocks noChangeAspect="1"/>
          </p:cNvPicPr>
          <p:nvPr/>
        </p:nvPicPr>
        <p:blipFill rotWithShape="1">
          <a:blip r:embed="rId5"/>
          <a:srcRect b="7968"/>
          <a:stretch/>
        </p:blipFill>
        <p:spPr>
          <a:xfrm>
            <a:off x="4762387" y="-2309"/>
            <a:ext cx="6164478" cy="4472727"/>
          </a:xfrm>
          <a:prstGeom prst="rect">
            <a:avLst/>
          </a:prstGeom>
        </p:spPr>
      </p:pic>
      <p:sp>
        <p:nvSpPr>
          <p:cNvPr id="10" name="Rectángulo 9"/>
          <p:cNvSpPr/>
          <p:nvPr/>
        </p:nvSpPr>
        <p:spPr>
          <a:xfrm>
            <a:off x="4294287" y="3884453"/>
            <a:ext cx="1721332" cy="890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Rectángulo 39"/>
          <p:cNvSpPr/>
          <p:nvPr/>
        </p:nvSpPr>
        <p:spPr>
          <a:xfrm>
            <a:off x="8946143" y="3753642"/>
            <a:ext cx="2124836" cy="8171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hlinkClick r:id="rId6"/>
            <a:extLst>
              <a:ext uri="{FF2B5EF4-FFF2-40B4-BE49-F238E27FC236}">
                <a16:creationId xmlns:a16="http://schemas.microsoft.com/office/drawing/2014/main" id="{997AFAE1-3C27-42A3-BAB7-5339F1453000}"/>
              </a:ext>
            </a:extLst>
          </p:cNvPr>
          <p:cNvSpPr/>
          <p:nvPr/>
        </p:nvSpPr>
        <p:spPr>
          <a:xfrm>
            <a:off x="4438595" y="4457385"/>
            <a:ext cx="5210016" cy="707886"/>
          </a:xfrm>
          <a:prstGeom prst="rect">
            <a:avLst/>
          </a:prstGeom>
        </p:spPr>
        <p:txBody>
          <a:bodyPr wrap="none">
            <a:spAutoFit/>
          </a:bodyPr>
          <a:lstStyle/>
          <a:p>
            <a:r>
              <a:rPr lang="es-ES" sz="4000" dirty="0">
                <a:solidFill>
                  <a:srgbClr val="90C200"/>
                </a:solidFill>
                <a:latin typeface="Audiowide" panose="02000503000000020004" pitchFamily="2" charset="0"/>
              </a:rPr>
              <a:t>www.robotplus.es</a:t>
            </a:r>
          </a:p>
        </p:txBody>
      </p:sp>
      <p:sp>
        <p:nvSpPr>
          <p:cNvPr id="12" name="Rectángulo 11"/>
          <p:cNvSpPr/>
          <p:nvPr/>
        </p:nvSpPr>
        <p:spPr>
          <a:xfrm>
            <a:off x="4213423" y="6051167"/>
            <a:ext cx="2006402" cy="477054"/>
          </a:xfrm>
          <a:prstGeom prst="rect">
            <a:avLst/>
          </a:prstGeom>
        </p:spPr>
        <p:txBody>
          <a:bodyPr wrap="square">
            <a:spAutoFit/>
          </a:bodyPr>
          <a:lstStyle/>
          <a:p>
            <a:pPr>
              <a:spcAft>
                <a:spcPts val="0"/>
              </a:spcAft>
            </a:pPr>
            <a:r>
              <a:rPr lang="es-ES" sz="1000" b="1" dirty="0">
                <a:latin typeface="Roboto"/>
                <a:ea typeface="Calibri" panose="020F0502020204030204" pitchFamily="34" charset="0"/>
              </a:rPr>
              <a:t>C/ Cobalto Nº10, nave </a:t>
            </a:r>
            <a:r>
              <a:rPr lang="es-ES" sz="1000" b="1" dirty="0" smtClean="0">
                <a:latin typeface="Roboto"/>
                <a:ea typeface="Calibri" panose="020F0502020204030204" pitchFamily="34" charset="0"/>
              </a:rPr>
              <a:t>6</a:t>
            </a:r>
          </a:p>
          <a:p>
            <a:pPr>
              <a:lnSpc>
                <a:spcPct val="150000"/>
              </a:lnSpc>
              <a:spcAft>
                <a:spcPts val="0"/>
              </a:spcAft>
            </a:pPr>
            <a:r>
              <a:rPr lang="es-ES" sz="1000" dirty="0" smtClean="0">
                <a:solidFill>
                  <a:schemeClr val="bg1">
                    <a:lumMod val="50000"/>
                  </a:schemeClr>
                </a:solidFill>
                <a:latin typeface="Roboto"/>
                <a:ea typeface="Calibri" panose="020F0502020204030204" pitchFamily="34" charset="0"/>
              </a:rPr>
              <a:t>47012 </a:t>
            </a:r>
            <a:r>
              <a:rPr lang="es-ES" sz="1000" dirty="0">
                <a:solidFill>
                  <a:schemeClr val="bg1">
                    <a:lumMod val="50000"/>
                  </a:schemeClr>
                </a:solidFill>
                <a:latin typeface="Roboto"/>
                <a:ea typeface="Calibri" panose="020F0502020204030204" pitchFamily="34" charset="0"/>
              </a:rPr>
              <a:t>Valladolid</a:t>
            </a:r>
          </a:p>
        </p:txBody>
      </p:sp>
    </p:spTree>
    <p:extLst>
      <p:ext uri="{BB962C8B-B14F-4D97-AF65-F5344CB8AC3E}">
        <p14:creationId xmlns:p14="http://schemas.microsoft.com/office/powerpoint/2010/main" val="353938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65824C-6E3C-4404-AB82-CAFDF918E381}"/>
              </a:ext>
            </a:extLst>
          </p:cNvPr>
          <p:cNvSpPr>
            <a:spLocks noGrp="1"/>
          </p:cNvSpPr>
          <p:nvPr>
            <p:ph type="ctrTitle"/>
          </p:nvPr>
        </p:nvSpPr>
        <p:spPr>
          <a:xfrm>
            <a:off x="2940240" y="4969426"/>
            <a:ext cx="7766937" cy="1646302"/>
          </a:xfrm>
        </p:spPr>
        <p:txBody>
          <a:bodyPr/>
          <a:lstStyle/>
          <a:p>
            <a:r>
              <a:rPr lang="es-ES" dirty="0" smtClean="0"/>
              <a:t>¡Gracias!</a:t>
            </a:r>
            <a:endParaRPr lang="es-ES" dirty="0"/>
          </a:p>
        </p:txBody>
      </p:sp>
      <p:sp>
        <p:nvSpPr>
          <p:cNvPr id="5" name="CuadroTexto 4">
            <a:extLst>
              <a:ext uri="{FF2B5EF4-FFF2-40B4-BE49-F238E27FC236}">
                <a16:creationId xmlns:a16="http://schemas.microsoft.com/office/drawing/2014/main" id="{D1E07E60-A55A-40ED-AADE-E4CC3FA39A77}"/>
              </a:ext>
            </a:extLst>
          </p:cNvPr>
          <p:cNvSpPr txBox="1"/>
          <p:nvPr/>
        </p:nvSpPr>
        <p:spPr>
          <a:xfrm>
            <a:off x="3271849" y="3737501"/>
            <a:ext cx="6257499" cy="707886"/>
          </a:xfrm>
          <a:prstGeom prst="rect">
            <a:avLst/>
          </a:prstGeom>
          <a:noFill/>
        </p:spPr>
        <p:txBody>
          <a:bodyPr wrap="square" rtlCol="0">
            <a:spAutoFit/>
          </a:bodyPr>
          <a:lstStyle/>
          <a:p>
            <a:r>
              <a:rPr lang="es-ES" sz="4000" b="1" dirty="0">
                <a:latin typeface="Ink Free" panose="03080402000500000000" pitchFamily="66" charset="0"/>
              </a:rPr>
              <a:t>“ Empowering Robots ”</a:t>
            </a:r>
          </a:p>
        </p:txBody>
      </p:sp>
      <p:pic>
        <p:nvPicPr>
          <p:cNvPr id="9" name="Imagen 8">
            <a:extLst>
              <a:ext uri="{FF2B5EF4-FFF2-40B4-BE49-F238E27FC236}">
                <a16:creationId xmlns:a16="http://schemas.microsoft.com/office/drawing/2014/main" id="{4D063E03-0B60-48E8-9785-F211C42BD46B}"/>
              </a:ext>
            </a:extLst>
          </p:cNvPr>
          <p:cNvPicPr>
            <a:picLocks noChangeAspect="1"/>
          </p:cNvPicPr>
          <p:nvPr/>
        </p:nvPicPr>
        <p:blipFill>
          <a:blip r:embed="rId2"/>
          <a:stretch>
            <a:fillRect/>
          </a:stretch>
        </p:blipFill>
        <p:spPr>
          <a:xfrm>
            <a:off x="3150790" y="1131953"/>
            <a:ext cx="4866966" cy="2605548"/>
          </a:xfrm>
          <a:prstGeom prst="rect">
            <a:avLst/>
          </a:prstGeom>
        </p:spPr>
      </p:pic>
      <p:pic>
        <p:nvPicPr>
          <p:cNvPr id="8" name="Imagen 7">
            <a:extLst>
              <a:ext uri="{FF2B5EF4-FFF2-40B4-BE49-F238E27FC236}">
                <a16:creationId xmlns:a16="http://schemas.microsoft.com/office/drawing/2014/main" id="{839D3043-3212-48A1-BB81-A794115904DE}"/>
              </a:ext>
            </a:extLst>
          </p:cNvPr>
          <p:cNvPicPr>
            <a:picLocks noChangeAspect="1"/>
          </p:cNvPicPr>
          <p:nvPr/>
        </p:nvPicPr>
        <p:blipFill>
          <a:blip r:embed="rId3"/>
          <a:stretch>
            <a:fillRect/>
          </a:stretch>
        </p:blipFill>
        <p:spPr>
          <a:xfrm>
            <a:off x="126679" y="5698120"/>
            <a:ext cx="2363601" cy="1026662"/>
          </a:xfrm>
          <a:prstGeom prst="rect">
            <a:avLst/>
          </a:prstGeom>
        </p:spPr>
      </p:pic>
      <p:pic>
        <p:nvPicPr>
          <p:cNvPr id="6" name="Picture 4" descr="LinkedIn Recruiter: Servicio de selección de personal - Jerónimo ...">
            <a:hlinkClick r:id="rId4"/>
            <a:extLst>
              <a:ext uri="{FF2B5EF4-FFF2-40B4-BE49-F238E27FC236}">
                <a16:creationId xmlns:a16="http://schemas.microsoft.com/office/drawing/2014/main" id="{E5B60AFE-151E-4BE6-83F3-E492811DA6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1414" t="27004" b="34852"/>
          <a:stretch/>
        </p:blipFill>
        <p:spPr bwMode="auto">
          <a:xfrm>
            <a:off x="4317988" y="4649259"/>
            <a:ext cx="589084" cy="5895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ndroid, app, global, ios, media, social, tweeter icon">
            <a:hlinkClick r:id="rId6"/>
            <a:extLst>
              <a:ext uri="{FF2B5EF4-FFF2-40B4-BE49-F238E27FC236}">
                <a16:creationId xmlns:a16="http://schemas.microsoft.com/office/drawing/2014/main" id="{430B6B88-B34E-4930-AB6F-8F7EFF9467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7613" y="4649258"/>
            <a:ext cx="589531" cy="5895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Podrás mandar notas de voz en Instagram, de la misma forma que en ...">
            <a:hlinkClick r:id="rId8"/>
            <a:extLst>
              <a:ext uri="{FF2B5EF4-FFF2-40B4-BE49-F238E27FC236}">
                <a16:creationId xmlns:a16="http://schemas.microsoft.com/office/drawing/2014/main" id="{94607214-09DA-41AA-91C0-4C682B1C07F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4699" t="22659" r="34693" b="24584"/>
          <a:stretch/>
        </p:blipFill>
        <p:spPr bwMode="auto">
          <a:xfrm>
            <a:off x="6337686" y="4649258"/>
            <a:ext cx="589084" cy="5708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YouTube (canal) - Wikipedia, la enciclopedia libre">
            <a:hlinkClick r:id="rId10"/>
            <a:extLst>
              <a:ext uri="{FF2B5EF4-FFF2-40B4-BE49-F238E27FC236}">
                <a16:creationId xmlns:a16="http://schemas.microsoft.com/office/drawing/2014/main" id="{179D9780-8E95-4B90-8264-80C3A6F5EF9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5763" t="25823" r="15345" b="25063"/>
          <a:stretch/>
        </p:blipFill>
        <p:spPr bwMode="auto">
          <a:xfrm>
            <a:off x="7399375" y="4723600"/>
            <a:ext cx="618381" cy="4408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ree PNG website icons - Konfest">
            <a:hlinkClick r:id="rId12"/>
            <a:extLst>
              <a:ext uri="{FF2B5EF4-FFF2-40B4-BE49-F238E27FC236}">
                <a16:creationId xmlns:a16="http://schemas.microsoft.com/office/drawing/2014/main" id="{8C0E7886-DE82-428D-AC4F-8C9BCA51642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69430" y="4643688"/>
            <a:ext cx="628016" cy="628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6987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Necesidad de desinfección</a:t>
            </a:r>
            <a:endParaRPr lang="es-ES" dirty="0"/>
          </a:p>
        </p:txBody>
      </p:sp>
      <p:sp>
        <p:nvSpPr>
          <p:cNvPr id="3" name="Marcador de contenido 2"/>
          <p:cNvSpPr>
            <a:spLocks noGrp="1"/>
          </p:cNvSpPr>
          <p:nvPr>
            <p:ph idx="1"/>
          </p:nvPr>
        </p:nvSpPr>
        <p:spPr>
          <a:xfrm>
            <a:off x="677334" y="1676400"/>
            <a:ext cx="10621048" cy="4886446"/>
          </a:xfrm>
        </p:spPr>
        <p:txBody>
          <a:bodyPr>
            <a:normAutofit/>
          </a:bodyPr>
          <a:lstStyle/>
          <a:p>
            <a:r>
              <a:rPr lang="es-ES" dirty="0" smtClean="0"/>
              <a:t>CASO SARS-CoV-2</a:t>
            </a:r>
          </a:p>
          <a:p>
            <a:endParaRPr lang="es-ES" dirty="0" smtClean="0"/>
          </a:p>
          <a:p>
            <a:pPr lvl="1"/>
            <a:r>
              <a:rPr lang="es-ES" b="1" dirty="0" smtClean="0">
                <a:solidFill>
                  <a:schemeClr val="accent1"/>
                </a:solidFill>
                <a:sym typeface="Wingdings" panose="05000000000000000000" pitchFamily="2" charset="2"/>
              </a:rPr>
              <a:t>Impacto social  </a:t>
            </a:r>
          </a:p>
          <a:p>
            <a:pPr lvl="2"/>
            <a:r>
              <a:rPr lang="es-ES" sz="1600" dirty="0" smtClean="0">
                <a:sym typeface="Wingdings" panose="05000000000000000000" pitchFamily="2" charset="2"/>
              </a:rPr>
              <a:t>Perdidas humanas irreparables    110 Millones de infectados  2,42 Millones de defunciones</a:t>
            </a:r>
          </a:p>
          <a:p>
            <a:pPr lvl="2"/>
            <a:r>
              <a:rPr lang="es-ES" sz="1600" dirty="0" smtClean="0">
                <a:sym typeface="Wingdings" panose="05000000000000000000" pitchFamily="2" charset="2"/>
              </a:rPr>
              <a:t>Restricciones de movilidad y reunión a nivel mundial</a:t>
            </a:r>
          </a:p>
          <a:p>
            <a:pPr lvl="2"/>
            <a:r>
              <a:rPr lang="es-ES" sz="1600" dirty="0" smtClean="0">
                <a:sym typeface="Wingdings" panose="05000000000000000000" pitchFamily="2" charset="2"/>
              </a:rPr>
              <a:t>Fallo o colapso en servicios públicos de salud, educación, movilidad etc.</a:t>
            </a:r>
          </a:p>
          <a:p>
            <a:pPr lvl="2"/>
            <a:endParaRPr lang="es-ES" sz="1600" dirty="0" smtClean="0">
              <a:sym typeface="Wingdings" panose="05000000000000000000" pitchFamily="2" charset="2"/>
            </a:endParaRPr>
          </a:p>
          <a:p>
            <a:pPr lvl="1"/>
            <a:r>
              <a:rPr lang="es-ES" b="1" dirty="0" smtClean="0">
                <a:solidFill>
                  <a:schemeClr val="accent1"/>
                </a:solidFill>
                <a:sym typeface="Wingdings" panose="05000000000000000000" pitchFamily="2" charset="2"/>
              </a:rPr>
              <a:t>Impacto económico </a:t>
            </a:r>
          </a:p>
          <a:p>
            <a:pPr lvl="2"/>
            <a:r>
              <a:rPr lang="es-ES" sz="1600" dirty="0"/>
              <a:t>Impacto directo en </a:t>
            </a:r>
            <a:r>
              <a:rPr lang="es-ES" sz="1600" dirty="0" smtClean="0"/>
              <a:t>las producciones</a:t>
            </a:r>
          </a:p>
          <a:p>
            <a:pPr lvl="2"/>
            <a:r>
              <a:rPr lang="es-ES" sz="1600" dirty="0" smtClean="0"/>
              <a:t>Impacto en el consumo</a:t>
            </a:r>
            <a:endParaRPr lang="es-ES" sz="1600" dirty="0"/>
          </a:p>
          <a:p>
            <a:pPr lvl="2"/>
            <a:r>
              <a:rPr lang="es-ES" sz="1600" dirty="0" smtClean="0"/>
              <a:t>Problemas logísticos y de cadena de valor</a:t>
            </a:r>
          </a:p>
          <a:p>
            <a:pPr lvl="2"/>
            <a:r>
              <a:rPr lang="es-ES" sz="1600" dirty="0"/>
              <a:t>Repercusiones financieras </a:t>
            </a:r>
            <a:r>
              <a:rPr lang="es-ES" sz="1600" dirty="0" smtClean="0"/>
              <a:t>en </a:t>
            </a:r>
            <a:r>
              <a:rPr lang="es-ES" sz="1600" dirty="0"/>
              <a:t>empresas y </a:t>
            </a:r>
            <a:r>
              <a:rPr lang="es-ES" sz="1600" dirty="0" smtClean="0"/>
              <a:t>mercados</a:t>
            </a:r>
            <a:endParaRPr lang="es-ES" sz="1600" dirty="0"/>
          </a:p>
        </p:txBody>
      </p:sp>
      <p:pic>
        <p:nvPicPr>
          <p:cNvPr id="8194" name="Picture 2" descr="Resultado de imagen de cov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9212" y="1339124"/>
            <a:ext cx="2561139" cy="1182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9585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Necesidad de desinfección</a:t>
            </a:r>
            <a:endParaRPr lang="es-ES" dirty="0"/>
          </a:p>
        </p:txBody>
      </p:sp>
      <p:sp>
        <p:nvSpPr>
          <p:cNvPr id="3" name="Marcador de contenido 2"/>
          <p:cNvSpPr>
            <a:spLocks noGrp="1"/>
          </p:cNvSpPr>
          <p:nvPr>
            <p:ph idx="1"/>
          </p:nvPr>
        </p:nvSpPr>
        <p:spPr>
          <a:xfrm>
            <a:off x="421025" y="1447801"/>
            <a:ext cx="10621048" cy="5181600"/>
          </a:xfrm>
        </p:spPr>
        <p:txBody>
          <a:bodyPr>
            <a:normAutofit/>
          </a:bodyPr>
          <a:lstStyle/>
          <a:p>
            <a:r>
              <a:rPr lang="es-ES" dirty="0" smtClean="0">
                <a:solidFill>
                  <a:schemeClr val="accent1"/>
                </a:solidFill>
              </a:rPr>
              <a:t>OBJETIVO</a:t>
            </a:r>
          </a:p>
          <a:p>
            <a:endParaRPr lang="es-ES" dirty="0" smtClean="0"/>
          </a:p>
          <a:p>
            <a:pPr lvl="1"/>
            <a:r>
              <a:rPr lang="es-ES" b="1" dirty="0" smtClean="0">
                <a:sym typeface="Wingdings" panose="05000000000000000000" pitchFamily="2" charset="2"/>
              </a:rPr>
              <a:t>Impacto social  </a:t>
            </a:r>
          </a:p>
          <a:p>
            <a:pPr lvl="2"/>
            <a:r>
              <a:rPr lang="es-ES" dirty="0" smtClean="0">
                <a:sym typeface="Wingdings" panose="05000000000000000000" pitchFamily="2" charset="2"/>
              </a:rPr>
              <a:t>Salud							  </a:t>
            </a:r>
          </a:p>
          <a:p>
            <a:pPr lvl="2"/>
            <a:r>
              <a:rPr lang="es-ES" dirty="0" smtClean="0">
                <a:sym typeface="Wingdings" panose="05000000000000000000" pitchFamily="2" charset="2"/>
              </a:rPr>
              <a:t>Restricciones 				</a:t>
            </a:r>
          </a:p>
          <a:p>
            <a:pPr lvl="2"/>
            <a:r>
              <a:rPr lang="es-ES" dirty="0" smtClean="0">
                <a:sym typeface="Wingdings" panose="05000000000000000000" pitchFamily="2" charset="2"/>
              </a:rPr>
              <a:t>Servicios</a:t>
            </a:r>
          </a:p>
          <a:p>
            <a:pPr marL="914400" lvl="2" indent="0">
              <a:buNone/>
            </a:pPr>
            <a:r>
              <a:rPr lang="es-ES" dirty="0" smtClean="0">
                <a:sym typeface="Wingdings" panose="05000000000000000000" pitchFamily="2" charset="2"/>
              </a:rPr>
              <a:t> </a:t>
            </a:r>
          </a:p>
          <a:p>
            <a:pPr lvl="1"/>
            <a:r>
              <a:rPr lang="es-ES" b="1" dirty="0" smtClean="0">
                <a:sym typeface="Wingdings" panose="05000000000000000000" pitchFamily="2" charset="2"/>
              </a:rPr>
              <a:t>Impacto económico </a:t>
            </a:r>
          </a:p>
          <a:p>
            <a:pPr lvl="2"/>
            <a:r>
              <a:rPr lang="es-ES" dirty="0" smtClean="0"/>
              <a:t>Producción</a:t>
            </a:r>
          </a:p>
          <a:p>
            <a:pPr lvl="2"/>
            <a:r>
              <a:rPr lang="es-ES" dirty="0" smtClean="0"/>
              <a:t>Consumo</a:t>
            </a:r>
            <a:endParaRPr lang="es-ES" dirty="0"/>
          </a:p>
          <a:p>
            <a:pPr lvl="2"/>
            <a:r>
              <a:rPr lang="es-ES" dirty="0" smtClean="0"/>
              <a:t>Suministro y Logística</a:t>
            </a:r>
          </a:p>
          <a:p>
            <a:pPr lvl="2"/>
            <a:r>
              <a:rPr lang="es-ES" dirty="0"/>
              <a:t>Repercusiones </a:t>
            </a:r>
            <a:r>
              <a:rPr lang="es-ES" dirty="0" smtClean="0"/>
              <a:t>financieras</a:t>
            </a:r>
            <a:endParaRPr lang="es-ES" dirty="0"/>
          </a:p>
        </p:txBody>
      </p:sp>
      <p:sp>
        <p:nvSpPr>
          <p:cNvPr id="4" name="Rectángulo 3"/>
          <p:cNvSpPr/>
          <p:nvPr/>
        </p:nvSpPr>
        <p:spPr>
          <a:xfrm>
            <a:off x="4113961" y="2633881"/>
            <a:ext cx="7924800" cy="369332"/>
          </a:xfrm>
          <a:prstGeom prst="rect">
            <a:avLst/>
          </a:prstGeom>
        </p:spPr>
        <p:txBody>
          <a:bodyPr wrap="square">
            <a:spAutoFit/>
          </a:bodyPr>
          <a:lstStyle/>
          <a:p>
            <a:pPr lvl="2"/>
            <a:r>
              <a:rPr lang="es-ES" dirty="0">
                <a:solidFill>
                  <a:schemeClr val="accent1"/>
                </a:solidFill>
                <a:sym typeface="Wingdings" panose="05000000000000000000" pitchFamily="2" charset="2"/>
              </a:rPr>
              <a:t>  </a:t>
            </a:r>
            <a:r>
              <a:rPr lang="es-ES" dirty="0" smtClean="0">
                <a:solidFill>
                  <a:schemeClr val="accent1"/>
                </a:solidFill>
                <a:sym typeface="Wingdings" panose="05000000000000000000" pitchFamily="2" charset="2"/>
              </a:rPr>
              <a:t>EFICACIA                   EVITAR </a:t>
            </a:r>
            <a:r>
              <a:rPr lang="es-ES" dirty="0">
                <a:solidFill>
                  <a:schemeClr val="accent1"/>
                </a:solidFill>
                <a:sym typeface="Wingdings" panose="05000000000000000000" pitchFamily="2" charset="2"/>
              </a:rPr>
              <a:t>INFECCIONES</a:t>
            </a:r>
          </a:p>
        </p:txBody>
      </p:sp>
      <p:sp>
        <p:nvSpPr>
          <p:cNvPr id="5" name="Rectángulo 4"/>
          <p:cNvSpPr/>
          <p:nvPr/>
        </p:nvSpPr>
        <p:spPr>
          <a:xfrm>
            <a:off x="4962056" y="3012389"/>
            <a:ext cx="5656614" cy="369332"/>
          </a:xfrm>
          <a:prstGeom prst="rect">
            <a:avLst/>
          </a:prstGeom>
        </p:spPr>
        <p:txBody>
          <a:bodyPr wrap="square">
            <a:spAutoFit/>
          </a:bodyPr>
          <a:lstStyle/>
          <a:p>
            <a:r>
              <a:rPr lang="es-ES" dirty="0">
                <a:solidFill>
                  <a:schemeClr val="accent1"/>
                </a:solidFill>
                <a:sym typeface="Wingdings" panose="05000000000000000000" pitchFamily="2" charset="2"/>
              </a:rPr>
              <a:t>   </a:t>
            </a:r>
            <a:r>
              <a:rPr lang="es-ES" dirty="0" smtClean="0">
                <a:solidFill>
                  <a:schemeClr val="accent1"/>
                </a:solidFill>
                <a:sym typeface="Wingdings" panose="05000000000000000000" pitchFamily="2" charset="2"/>
              </a:rPr>
              <a:t>VERSATILIDAD            ASEGURAR ESPACIOS</a:t>
            </a:r>
            <a:endParaRPr lang="es-ES" dirty="0">
              <a:solidFill>
                <a:schemeClr val="accent1"/>
              </a:solidFill>
            </a:endParaRPr>
          </a:p>
        </p:txBody>
      </p:sp>
      <p:sp>
        <p:nvSpPr>
          <p:cNvPr id="6" name="Rectángulo 5"/>
          <p:cNvSpPr/>
          <p:nvPr/>
        </p:nvSpPr>
        <p:spPr>
          <a:xfrm>
            <a:off x="4113961" y="3381721"/>
            <a:ext cx="6334939" cy="369332"/>
          </a:xfrm>
          <a:prstGeom prst="rect">
            <a:avLst/>
          </a:prstGeom>
        </p:spPr>
        <p:txBody>
          <a:bodyPr wrap="none">
            <a:spAutoFit/>
          </a:bodyPr>
          <a:lstStyle/>
          <a:p>
            <a:pPr lvl="2"/>
            <a:r>
              <a:rPr lang="es-ES" dirty="0">
                <a:solidFill>
                  <a:schemeClr val="accent1"/>
                </a:solidFill>
                <a:sym typeface="Wingdings" panose="05000000000000000000" pitchFamily="2" charset="2"/>
              </a:rPr>
              <a:t> </a:t>
            </a:r>
            <a:r>
              <a:rPr lang="es-ES" dirty="0" smtClean="0">
                <a:solidFill>
                  <a:schemeClr val="accent1"/>
                </a:solidFill>
                <a:sym typeface="Wingdings" panose="05000000000000000000" pitchFamily="2" charset="2"/>
              </a:rPr>
              <a:t> COMPATIBILIDAD CON ESPACIOS Y OPERACIONES</a:t>
            </a:r>
            <a:endParaRPr lang="es-ES" dirty="0">
              <a:solidFill>
                <a:schemeClr val="accent1"/>
              </a:solidFill>
              <a:sym typeface="Wingdings" panose="05000000000000000000" pitchFamily="2" charset="2"/>
            </a:endParaRPr>
          </a:p>
        </p:txBody>
      </p:sp>
      <p:sp>
        <p:nvSpPr>
          <p:cNvPr id="7" name="Rectángulo 6"/>
          <p:cNvSpPr/>
          <p:nvPr/>
        </p:nvSpPr>
        <p:spPr>
          <a:xfrm>
            <a:off x="4606331" y="4539308"/>
            <a:ext cx="5076711" cy="369332"/>
          </a:xfrm>
          <a:prstGeom prst="rect">
            <a:avLst/>
          </a:prstGeom>
        </p:spPr>
        <p:txBody>
          <a:bodyPr wrap="none">
            <a:spAutoFit/>
          </a:bodyPr>
          <a:lstStyle/>
          <a:p>
            <a:pPr lvl="2"/>
            <a:r>
              <a:rPr lang="es-ES" dirty="0">
                <a:solidFill>
                  <a:schemeClr val="accent1"/>
                </a:solidFill>
                <a:sym typeface="Wingdings" panose="05000000000000000000" pitchFamily="2" charset="2"/>
              </a:rPr>
              <a:t> </a:t>
            </a:r>
            <a:r>
              <a:rPr lang="es-ES" dirty="0" smtClean="0">
                <a:solidFill>
                  <a:schemeClr val="accent1"/>
                </a:solidFill>
                <a:sym typeface="Wingdings" panose="05000000000000000000" pitchFamily="2" charset="2"/>
              </a:rPr>
              <a:t> RÁPIDO Y SENCILLO DE IMPLANTAR</a:t>
            </a:r>
            <a:endParaRPr lang="es-ES" dirty="0">
              <a:solidFill>
                <a:schemeClr val="accent1"/>
              </a:solidFill>
              <a:sym typeface="Wingdings" panose="05000000000000000000" pitchFamily="2" charset="2"/>
            </a:endParaRPr>
          </a:p>
        </p:txBody>
      </p:sp>
      <p:sp>
        <p:nvSpPr>
          <p:cNvPr id="8" name="Rectángulo 7"/>
          <p:cNvSpPr/>
          <p:nvPr/>
        </p:nvSpPr>
        <p:spPr>
          <a:xfrm>
            <a:off x="4606331" y="5102482"/>
            <a:ext cx="4381071" cy="369332"/>
          </a:xfrm>
          <a:prstGeom prst="rect">
            <a:avLst/>
          </a:prstGeom>
        </p:spPr>
        <p:txBody>
          <a:bodyPr wrap="none">
            <a:spAutoFit/>
          </a:bodyPr>
          <a:lstStyle/>
          <a:p>
            <a:pPr lvl="2"/>
            <a:r>
              <a:rPr lang="es-ES" dirty="0">
                <a:solidFill>
                  <a:schemeClr val="accent1"/>
                </a:solidFill>
                <a:sym typeface="Wingdings" panose="05000000000000000000" pitchFamily="2" charset="2"/>
              </a:rPr>
              <a:t> </a:t>
            </a:r>
            <a:r>
              <a:rPr lang="es-ES" dirty="0" smtClean="0">
                <a:solidFill>
                  <a:schemeClr val="accent1"/>
                </a:solidFill>
                <a:sym typeface="Wingdings" panose="05000000000000000000" pitchFamily="2" charset="2"/>
              </a:rPr>
              <a:t> ASUMIBLE EN CAPEX Y OPEX</a:t>
            </a:r>
            <a:endParaRPr lang="es-ES" dirty="0">
              <a:solidFill>
                <a:schemeClr val="accent1"/>
              </a:solidFill>
              <a:sym typeface="Wingdings" panose="05000000000000000000" pitchFamily="2" charset="2"/>
            </a:endParaRPr>
          </a:p>
        </p:txBody>
      </p:sp>
    </p:spTree>
    <p:extLst>
      <p:ext uri="{BB962C8B-B14F-4D97-AF65-F5344CB8AC3E}">
        <p14:creationId xmlns:p14="http://schemas.microsoft.com/office/powerpoint/2010/main" val="42243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Necesidad de desinfección</a:t>
            </a:r>
            <a:endParaRPr lang="es-ES" dirty="0"/>
          </a:p>
        </p:txBody>
      </p:sp>
      <p:sp>
        <p:nvSpPr>
          <p:cNvPr id="3" name="Marcador de contenido 2"/>
          <p:cNvSpPr>
            <a:spLocks noGrp="1"/>
          </p:cNvSpPr>
          <p:nvPr>
            <p:ph idx="1"/>
          </p:nvPr>
        </p:nvSpPr>
        <p:spPr>
          <a:xfrm>
            <a:off x="677334" y="1877291"/>
            <a:ext cx="10621048" cy="4710546"/>
          </a:xfrm>
        </p:spPr>
        <p:txBody>
          <a:bodyPr>
            <a:normAutofit/>
          </a:bodyPr>
          <a:lstStyle/>
          <a:p>
            <a:r>
              <a:rPr lang="es-ES" dirty="0" smtClean="0">
                <a:solidFill>
                  <a:schemeClr val="tx1">
                    <a:lumMod val="65000"/>
                    <a:lumOff val="35000"/>
                  </a:schemeClr>
                </a:solidFill>
                <a:latin typeface="Roboto"/>
              </a:rPr>
              <a:t>Intensificar y protocolizar las operaciones </a:t>
            </a:r>
          </a:p>
          <a:p>
            <a:endParaRPr lang="es-ES" dirty="0" smtClean="0">
              <a:solidFill>
                <a:schemeClr val="tx1">
                  <a:lumMod val="65000"/>
                  <a:lumOff val="35000"/>
                </a:schemeClr>
              </a:solidFill>
              <a:latin typeface="Roboto"/>
            </a:endParaRPr>
          </a:p>
          <a:p>
            <a:pPr marL="0" indent="0">
              <a:buNone/>
            </a:pPr>
            <a:endParaRPr lang="es-ES" dirty="0" smtClean="0">
              <a:solidFill>
                <a:schemeClr val="tx1">
                  <a:lumMod val="65000"/>
                  <a:lumOff val="35000"/>
                </a:schemeClr>
              </a:solidFill>
              <a:latin typeface="Roboto"/>
            </a:endParaRPr>
          </a:p>
          <a:p>
            <a:pPr marL="0" indent="0">
              <a:buNone/>
            </a:pPr>
            <a:endParaRPr lang="es-ES" dirty="0" smtClean="0">
              <a:solidFill>
                <a:schemeClr val="tx1">
                  <a:lumMod val="65000"/>
                  <a:lumOff val="35000"/>
                </a:schemeClr>
              </a:solidFill>
              <a:latin typeface="Roboto"/>
            </a:endParaRPr>
          </a:p>
          <a:p>
            <a:pPr lvl="1"/>
            <a:r>
              <a:rPr lang="es-ES" sz="1800" dirty="0" smtClean="0">
                <a:solidFill>
                  <a:schemeClr val="tx1">
                    <a:lumMod val="65000"/>
                    <a:lumOff val="35000"/>
                  </a:schemeClr>
                </a:solidFill>
                <a:latin typeface="Roboto"/>
              </a:rPr>
              <a:t> Mayor repetitividad</a:t>
            </a:r>
          </a:p>
          <a:p>
            <a:pPr lvl="1"/>
            <a:r>
              <a:rPr lang="es-ES" sz="1800" dirty="0" smtClean="0">
                <a:solidFill>
                  <a:schemeClr val="tx1">
                    <a:lumMod val="65000"/>
                    <a:lumOff val="35000"/>
                  </a:schemeClr>
                </a:solidFill>
                <a:latin typeface="Roboto"/>
              </a:rPr>
              <a:t> Trazabilidad</a:t>
            </a:r>
          </a:p>
          <a:p>
            <a:pPr lvl="1"/>
            <a:r>
              <a:rPr lang="es-ES" sz="1800" dirty="0" smtClean="0">
                <a:solidFill>
                  <a:schemeClr val="tx1">
                    <a:lumMod val="65000"/>
                    <a:lumOff val="35000"/>
                  </a:schemeClr>
                </a:solidFill>
                <a:latin typeface="Roboto"/>
              </a:rPr>
              <a:t> Efectividad medible</a:t>
            </a:r>
          </a:p>
          <a:p>
            <a:pPr lvl="1"/>
            <a:r>
              <a:rPr lang="es-ES" sz="1800" dirty="0">
                <a:solidFill>
                  <a:schemeClr val="tx1">
                    <a:lumMod val="65000"/>
                    <a:lumOff val="35000"/>
                  </a:schemeClr>
                </a:solidFill>
                <a:latin typeface="Roboto"/>
              </a:rPr>
              <a:t> </a:t>
            </a:r>
            <a:r>
              <a:rPr lang="es-ES" sz="1800" dirty="0" smtClean="0">
                <a:solidFill>
                  <a:schemeClr val="tx1">
                    <a:lumMod val="65000"/>
                    <a:lumOff val="35000"/>
                  </a:schemeClr>
                </a:solidFill>
                <a:latin typeface="Roboto"/>
              </a:rPr>
              <a:t>Eficiencia y rendimiento</a:t>
            </a:r>
          </a:p>
          <a:p>
            <a:pPr lvl="1"/>
            <a:r>
              <a:rPr lang="es-ES" sz="1800" dirty="0" smtClean="0">
                <a:solidFill>
                  <a:schemeClr val="tx1">
                    <a:lumMod val="65000"/>
                    <a:lumOff val="35000"/>
                  </a:schemeClr>
                </a:solidFill>
                <a:latin typeface="Roboto"/>
              </a:rPr>
              <a:t> Escalabilidad y Flexibilidad</a:t>
            </a:r>
          </a:p>
          <a:p>
            <a:pPr lvl="1"/>
            <a:r>
              <a:rPr lang="es-ES" sz="1800" dirty="0" smtClean="0">
                <a:solidFill>
                  <a:schemeClr val="tx1">
                    <a:lumMod val="65000"/>
                    <a:lumOff val="35000"/>
                  </a:schemeClr>
                </a:solidFill>
                <a:latin typeface="Roboto"/>
              </a:rPr>
              <a:t> Seguridad</a:t>
            </a:r>
          </a:p>
          <a:p>
            <a:endParaRPr lang="es-ES" dirty="0" smtClean="0"/>
          </a:p>
        </p:txBody>
      </p:sp>
      <p:sp>
        <p:nvSpPr>
          <p:cNvPr id="4" name="Pentágono 3"/>
          <p:cNvSpPr/>
          <p:nvPr/>
        </p:nvSpPr>
        <p:spPr>
          <a:xfrm>
            <a:off x="5805759" y="3696444"/>
            <a:ext cx="5097594" cy="2592475"/>
          </a:xfrm>
          <a:prstGeom prst="homePlate">
            <a:avLst>
              <a:gd name="adj" fmla="val 29405"/>
            </a:avLst>
          </a:prstGeom>
          <a:gradFill flip="none" rotWithShape="1">
            <a:gsLst>
              <a:gs pos="10000">
                <a:schemeClr val="accent1"/>
              </a:gs>
              <a:gs pos="100000">
                <a:schemeClr val="accent1">
                  <a:lumMod val="60000"/>
                  <a:lumOff val="40000"/>
                  <a:tint val="44500"/>
                  <a:satMod val="160000"/>
                </a:schemeClr>
              </a:gs>
            </a:gsLst>
            <a:lin ang="0" scaled="1"/>
            <a:tileRec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s-ES" sz="3600" dirty="0" smtClean="0">
                <a:solidFill>
                  <a:schemeClr val="bg1"/>
                </a:solidFill>
              </a:rPr>
              <a:t>AUTOMATIZACIÓN    </a:t>
            </a:r>
            <a:endParaRPr lang="es-ES" sz="3600" dirty="0">
              <a:solidFill>
                <a:schemeClr val="bg1"/>
              </a:solidFill>
            </a:endParaRPr>
          </a:p>
        </p:txBody>
      </p:sp>
      <p:pic>
        <p:nvPicPr>
          <p:cNvPr id="5" name="Picture 2" descr="Resultado de imagen de desinfeccion"/>
          <p:cNvPicPr>
            <a:picLocks noChangeAspect="1" noChangeArrowheads="1"/>
          </p:cNvPicPr>
          <p:nvPr/>
        </p:nvPicPr>
        <p:blipFill rotWithShape="1">
          <a:blip r:embed="rId2">
            <a:extLst>
              <a:ext uri="{28A0092B-C50C-407E-A947-70E740481C1C}">
                <a14:useLocalDpi xmlns:a14="http://schemas.microsoft.com/office/drawing/2010/main" val="0"/>
              </a:ext>
            </a:extLst>
          </a:blip>
          <a:srcRect l="4623" t="20710" r="6149" b="6085"/>
          <a:stretch/>
        </p:blipFill>
        <p:spPr bwMode="auto">
          <a:xfrm>
            <a:off x="5805758" y="1401090"/>
            <a:ext cx="4368388" cy="2190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25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5943" y="275809"/>
            <a:ext cx="8596668" cy="1320800"/>
          </a:xfrm>
        </p:spPr>
        <p:txBody>
          <a:bodyPr/>
          <a:lstStyle/>
          <a:p>
            <a:r>
              <a:rPr lang="es-ES" dirty="0" smtClean="0"/>
              <a:t>Métodos de desinfección</a:t>
            </a:r>
            <a:endParaRPr lang="es-ES" dirty="0"/>
          </a:p>
        </p:txBody>
      </p:sp>
      <p:sp>
        <p:nvSpPr>
          <p:cNvPr id="3" name="Marcador de contenido 2"/>
          <p:cNvSpPr>
            <a:spLocks noGrp="1"/>
          </p:cNvSpPr>
          <p:nvPr>
            <p:ph idx="1"/>
          </p:nvPr>
        </p:nvSpPr>
        <p:spPr>
          <a:xfrm>
            <a:off x="233285" y="1628589"/>
            <a:ext cx="3904715" cy="5295481"/>
          </a:xfrm>
        </p:spPr>
        <p:txBody>
          <a:bodyPr>
            <a:normAutofit/>
          </a:bodyPr>
          <a:lstStyle/>
          <a:p>
            <a:r>
              <a:rPr lang="es-ES" sz="2400" b="1" dirty="0" smtClean="0">
                <a:solidFill>
                  <a:schemeClr val="accent1"/>
                </a:solidFill>
              </a:rPr>
              <a:t>Temperatura</a:t>
            </a:r>
          </a:p>
          <a:p>
            <a:pPr lvl="1">
              <a:buFont typeface="Arial" panose="020B0604020202020204" pitchFamily="34" charset="0"/>
              <a:buChar char="•"/>
            </a:pPr>
            <a:r>
              <a:rPr lang="es-ES" sz="2000" dirty="0"/>
              <a:t>Esterilización por calor húmedo o </a:t>
            </a:r>
            <a:r>
              <a:rPr lang="es-ES" sz="2000" dirty="0" smtClean="0"/>
              <a:t>vapor</a:t>
            </a:r>
          </a:p>
          <a:p>
            <a:pPr lvl="1">
              <a:buFont typeface="Arial" panose="020B0604020202020204" pitchFamily="34" charset="0"/>
              <a:buChar char="•"/>
            </a:pPr>
            <a:r>
              <a:rPr lang="es-ES" sz="2000" dirty="0" smtClean="0"/>
              <a:t>Pasteurización</a:t>
            </a:r>
          </a:p>
          <a:p>
            <a:pPr lvl="1">
              <a:buFont typeface="Arial" panose="020B0604020202020204" pitchFamily="34" charset="0"/>
              <a:buChar char="•"/>
            </a:pPr>
            <a:r>
              <a:rPr lang="es-ES" sz="2000" dirty="0" smtClean="0"/>
              <a:t>Cauterización</a:t>
            </a:r>
            <a:endParaRPr lang="es-ES" sz="2000" dirty="0"/>
          </a:p>
          <a:p>
            <a:pPr lvl="1"/>
            <a:endParaRPr lang="es-ES" sz="2400" dirty="0" smtClean="0"/>
          </a:p>
          <a:p>
            <a:pPr lvl="1">
              <a:buFont typeface="Arial" panose="020B0604020202020204" pitchFamily="34" charset="0"/>
              <a:buChar char="•"/>
            </a:pPr>
            <a:endParaRPr lang="es-ES" sz="2200" dirty="0" smtClean="0"/>
          </a:p>
          <a:p>
            <a:endParaRPr lang="es-ES" sz="2400" dirty="0" smtClean="0"/>
          </a:p>
          <a:p>
            <a:endParaRPr lang="es-ES" sz="2400" dirty="0"/>
          </a:p>
          <a:p>
            <a:endParaRPr lang="es-ES" sz="2400" dirty="0"/>
          </a:p>
        </p:txBody>
      </p:sp>
      <p:pic>
        <p:nvPicPr>
          <p:cNvPr id="1027" name="Picture 3" descr="Resultado de imagen de bisturi con fue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123" y="4239371"/>
            <a:ext cx="3490462" cy="24027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Resultado de imagen de desinfeccion"/>
          <p:cNvPicPr>
            <a:picLocks noChangeAspect="1" noChangeArrowheads="1"/>
          </p:cNvPicPr>
          <p:nvPr/>
        </p:nvPicPr>
        <p:blipFill rotWithShape="1">
          <a:blip r:embed="rId3">
            <a:extLst>
              <a:ext uri="{28A0092B-C50C-407E-A947-70E740481C1C}">
                <a14:useLocalDpi xmlns:a14="http://schemas.microsoft.com/office/drawing/2010/main" val="0"/>
              </a:ext>
            </a:extLst>
          </a:blip>
          <a:srcRect l="16713" t="4694" r="12410" b="2841"/>
          <a:stretch/>
        </p:blipFill>
        <p:spPr bwMode="auto">
          <a:xfrm>
            <a:off x="4204980" y="4229535"/>
            <a:ext cx="3249116" cy="2402758"/>
          </a:xfrm>
          <a:prstGeom prst="rect">
            <a:avLst/>
          </a:prstGeom>
          <a:noFill/>
          <a:extLst>
            <a:ext uri="{909E8E84-426E-40DD-AFC4-6F175D3DCCD1}">
              <a14:hiddenFill xmlns:a14="http://schemas.microsoft.com/office/drawing/2010/main">
                <a:solidFill>
                  <a:srgbClr val="FFFFFF"/>
                </a:solidFill>
              </a14:hiddenFill>
            </a:ext>
          </a:extLst>
        </p:spPr>
      </p:pic>
      <p:sp>
        <p:nvSpPr>
          <p:cNvPr id="16" name="Rectángulo 15"/>
          <p:cNvSpPr/>
          <p:nvPr/>
        </p:nvSpPr>
        <p:spPr>
          <a:xfrm>
            <a:off x="3976599" y="1628589"/>
            <a:ext cx="3674892" cy="2328843"/>
          </a:xfrm>
          <a:prstGeom prst="rect">
            <a:avLst/>
          </a:prstGeom>
        </p:spPr>
        <p:txBody>
          <a:bodyPr wrap="square">
            <a:spAutoFit/>
          </a:bodyPr>
          <a:lstStyle/>
          <a:p>
            <a:pPr marL="342900" lvl="0" indent="-342900">
              <a:spcBef>
                <a:spcPts val="1000"/>
              </a:spcBef>
              <a:buClr>
                <a:srgbClr val="90C226"/>
              </a:buClr>
              <a:buSzPct val="80000"/>
              <a:buFont typeface="Wingdings 3" charset="2"/>
              <a:buChar char=""/>
            </a:pPr>
            <a:r>
              <a:rPr lang="es-ES" sz="2400" b="1" dirty="0">
                <a:solidFill>
                  <a:schemeClr val="accent1"/>
                </a:solidFill>
              </a:rPr>
              <a:t>Químicos</a:t>
            </a:r>
            <a:r>
              <a:rPr lang="es-ES" sz="2400" dirty="0">
                <a:solidFill>
                  <a:prstClr val="black">
                    <a:lumMod val="75000"/>
                    <a:lumOff val="25000"/>
                  </a:prstClr>
                </a:solidFill>
              </a:rPr>
              <a:t> </a:t>
            </a:r>
          </a:p>
          <a:p>
            <a:pPr marL="742950" lvl="1" indent="-285750">
              <a:spcBef>
                <a:spcPts val="1000"/>
              </a:spcBef>
              <a:buClr>
                <a:srgbClr val="90C226"/>
              </a:buClr>
              <a:buSzPct val="80000"/>
              <a:buFont typeface="Arial" panose="020B0604020202020204" pitchFamily="34" charset="0"/>
              <a:buChar char="•"/>
            </a:pPr>
            <a:r>
              <a:rPr lang="es-ES" sz="2200" dirty="0">
                <a:solidFill>
                  <a:prstClr val="black">
                    <a:lumMod val="75000"/>
                    <a:lumOff val="25000"/>
                  </a:prstClr>
                </a:solidFill>
              </a:rPr>
              <a:t>Fricción</a:t>
            </a:r>
          </a:p>
          <a:p>
            <a:pPr marL="742950" lvl="1" indent="-285750">
              <a:spcBef>
                <a:spcPts val="1000"/>
              </a:spcBef>
              <a:buClr>
                <a:srgbClr val="90C226"/>
              </a:buClr>
              <a:buSzPct val="80000"/>
              <a:buFont typeface="Arial" panose="020B0604020202020204" pitchFamily="34" charset="0"/>
              <a:buChar char="•"/>
            </a:pPr>
            <a:r>
              <a:rPr lang="es-ES" sz="2200" dirty="0">
                <a:solidFill>
                  <a:prstClr val="black">
                    <a:lumMod val="75000"/>
                    <a:lumOff val="25000"/>
                  </a:prstClr>
                </a:solidFill>
              </a:rPr>
              <a:t>Inmersión</a:t>
            </a:r>
          </a:p>
          <a:p>
            <a:pPr marL="742950" lvl="1" indent="-285750">
              <a:spcBef>
                <a:spcPts val="1000"/>
              </a:spcBef>
              <a:buClr>
                <a:srgbClr val="90C226"/>
              </a:buClr>
              <a:buSzPct val="80000"/>
              <a:buFont typeface="Arial" panose="020B0604020202020204" pitchFamily="34" charset="0"/>
              <a:buChar char="•"/>
            </a:pPr>
            <a:r>
              <a:rPr lang="es-ES" sz="2200" dirty="0">
                <a:solidFill>
                  <a:prstClr val="black">
                    <a:lumMod val="75000"/>
                    <a:lumOff val="25000"/>
                  </a:prstClr>
                </a:solidFill>
              </a:rPr>
              <a:t>Vaporización</a:t>
            </a:r>
          </a:p>
          <a:p>
            <a:pPr marL="742950" lvl="1" indent="-285750">
              <a:spcBef>
                <a:spcPts val="1000"/>
              </a:spcBef>
              <a:buClr>
                <a:srgbClr val="90C226"/>
              </a:buClr>
              <a:buSzPct val="80000"/>
              <a:buFont typeface="Arial" panose="020B0604020202020204" pitchFamily="34" charset="0"/>
              <a:buChar char="•"/>
            </a:pPr>
            <a:r>
              <a:rPr lang="es-ES" sz="2200" dirty="0">
                <a:solidFill>
                  <a:prstClr val="black">
                    <a:lumMod val="75000"/>
                    <a:lumOff val="25000"/>
                  </a:prstClr>
                </a:solidFill>
              </a:rPr>
              <a:t>Superficies </a:t>
            </a:r>
            <a:r>
              <a:rPr lang="es-ES" sz="2200" dirty="0" smtClean="0">
                <a:solidFill>
                  <a:prstClr val="black">
                    <a:lumMod val="75000"/>
                    <a:lumOff val="25000"/>
                  </a:prstClr>
                </a:solidFill>
              </a:rPr>
              <a:t>asépticas</a:t>
            </a:r>
          </a:p>
        </p:txBody>
      </p:sp>
      <p:sp>
        <p:nvSpPr>
          <p:cNvPr id="18" name="Rectángulo 17"/>
          <p:cNvSpPr/>
          <p:nvPr/>
        </p:nvSpPr>
        <p:spPr>
          <a:xfrm>
            <a:off x="7583925" y="1628589"/>
            <a:ext cx="3990759" cy="3072636"/>
          </a:xfrm>
          <a:prstGeom prst="rect">
            <a:avLst/>
          </a:prstGeom>
        </p:spPr>
        <p:txBody>
          <a:bodyPr wrap="square">
            <a:spAutoFit/>
          </a:bodyPr>
          <a:lstStyle/>
          <a:p>
            <a:pPr marL="342900" indent="-342900">
              <a:spcBef>
                <a:spcPts val="1000"/>
              </a:spcBef>
              <a:buClr>
                <a:srgbClr val="90C226"/>
              </a:buClr>
              <a:buSzPct val="80000"/>
              <a:buFont typeface="Wingdings 3" charset="2"/>
              <a:buChar char=""/>
            </a:pPr>
            <a:r>
              <a:rPr lang="es-ES" sz="2400" b="1" dirty="0" smtClean="0">
                <a:solidFill>
                  <a:schemeClr val="accent1"/>
                </a:solidFill>
              </a:rPr>
              <a:t>UV-C </a:t>
            </a:r>
            <a:r>
              <a:rPr lang="es-ES" sz="2400" dirty="0" smtClean="0">
                <a:solidFill>
                  <a:prstClr val="black">
                    <a:lumMod val="75000"/>
                    <a:lumOff val="25000"/>
                  </a:prstClr>
                </a:solidFill>
              </a:rPr>
              <a:t> </a:t>
            </a:r>
          </a:p>
          <a:p>
            <a:pPr>
              <a:spcBef>
                <a:spcPts val="1000"/>
              </a:spcBef>
              <a:buClr>
                <a:srgbClr val="90C226"/>
              </a:buClr>
              <a:buSzPct val="80000"/>
            </a:pPr>
            <a:r>
              <a:rPr lang="es-ES" sz="2400" dirty="0" smtClean="0">
                <a:solidFill>
                  <a:schemeClr val="accent1"/>
                </a:solidFill>
              </a:rPr>
              <a:t>Radiación </a:t>
            </a:r>
            <a:r>
              <a:rPr lang="es-ES" sz="2400" dirty="0">
                <a:solidFill>
                  <a:schemeClr val="accent1"/>
                </a:solidFill>
              </a:rPr>
              <a:t>Ultravioleta de Onda </a:t>
            </a:r>
            <a:r>
              <a:rPr lang="es-ES" sz="2400" dirty="0" smtClean="0">
                <a:solidFill>
                  <a:schemeClr val="accent1"/>
                </a:solidFill>
              </a:rPr>
              <a:t>Corta</a:t>
            </a:r>
          </a:p>
          <a:p>
            <a:pPr marL="342900" lvl="0" indent="-342900">
              <a:spcBef>
                <a:spcPts val="1000"/>
              </a:spcBef>
              <a:buClr>
                <a:srgbClr val="90C226"/>
              </a:buClr>
              <a:buSzPct val="80000"/>
              <a:buFont typeface="Arial" panose="020B0604020202020204" pitchFamily="34" charset="0"/>
              <a:buChar char="•"/>
            </a:pPr>
            <a:r>
              <a:rPr lang="es-ES" sz="2000" dirty="0" smtClean="0">
                <a:solidFill>
                  <a:prstClr val="black">
                    <a:lumMod val="75000"/>
                    <a:lumOff val="25000"/>
                  </a:prstClr>
                </a:solidFill>
              </a:rPr>
              <a:t>Con generación de ozono</a:t>
            </a:r>
          </a:p>
          <a:p>
            <a:pPr marL="342900" indent="-342900">
              <a:spcBef>
                <a:spcPts val="1000"/>
              </a:spcBef>
              <a:buClr>
                <a:srgbClr val="90C226"/>
              </a:buClr>
              <a:buSzPct val="80000"/>
              <a:buFont typeface="Arial" panose="020B0604020202020204" pitchFamily="34" charset="0"/>
              <a:buChar char="•"/>
            </a:pPr>
            <a:r>
              <a:rPr lang="es-ES" sz="2000" dirty="0" smtClean="0">
                <a:solidFill>
                  <a:prstClr val="black">
                    <a:lumMod val="75000"/>
                    <a:lumOff val="25000"/>
                  </a:prstClr>
                </a:solidFill>
              </a:rPr>
              <a:t>Sin </a:t>
            </a:r>
            <a:r>
              <a:rPr lang="es-ES" sz="2000" dirty="0">
                <a:solidFill>
                  <a:prstClr val="black">
                    <a:lumMod val="75000"/>
                    <a:lumOff val="25000"/>
                  </a:prstClr>
                </a:solidFill>
              </a:rPr>
              <a:t>generación de ozono</a:t>
            </a:r>
          </a:p>
          <a:p>
            <a:pPr marL="342900" lvl="0" indent="-342900">
              <a:spcBef>
                <a:spcPts val="1000"/>
              </a:spcBef>
              <a:buClr>
                <a:srgbClr val="90C226"/>
              </a:buClr>
              <a:buSzPct val="80000"/>
              <a:buFont typeface="Arial" panose="020B0604020202020204" pitchFamily="34" charset="0"/>
              <a:buChar char="•"/>
            </a:pPr>
            <a:endParaRPr lang="es-ES" sz="2000" dirty="0" smtClean="0">
              <a:solidFill>
                <a:prstClr val="black">
                  <a:lumMod val="75000"/>
                  <a:lumOff val="25000"/>
                </a:prstClr>
              </a:solidFill>
            </a:endParaRPr>
          </a:p>
          <a:p>
            <a:pPr marL="342900" lvl="0" indent="-342900">
              <a:spcBef>
                <a:spcPts val="1000"/>
              </a:spcBef>
              <a:buClr>
                <a:srgbClr val="90C226"/>
              </a:buClr>
              <a:buSzPct val="80000"/>
              <a:buFont typeface="Arial" panose="020B0604020202020204" pitchFamily="34" charset="0"/>
              <a:buChar char="•"/>
            </a:pPr>
            <a:endParaRPr lang="es-ES" sz="2000" dirty="0">
              <a:solidFill>
                <a:prstClr val="black">
                  <a:lumMod val="75000"/>
                  <a:lumOff val="25000"/>
                </a:prstClr>
              </a:solidFill>
            </a:endParaRPr>
          </a:p>
        </p:txBody>
      </p:sp>
      <p:sp>
        <p:nvSpPr>
          <p:cNvPr id="20" name="Rectángulo 19"/>
          <p:cNvSpPr/>
          <p:nvPr/>
        </p:nvSpPr>
        <p:spPr>
          <a:xfrm>
            <a:off x="625943" y="822428"/>
            <a:ext cx="2491388" cy="461665"/>
          </a:xfrm>
          <a:prstGeom prst="rect">
            <a:avLst/>
          </a:prstGeom>
        </p:spPr>
        <p:txBody>
          <a:bodyPr wrap="none">
            <a:spAutoFit/>
          </a:bodyPr>
          <a:lstStyle/>
          <a:p>
            <a:pPr lvl="0">
              <a:spcBef>
                <a:spcPts val="1000"/>
              </a:spcBef>
              <a:buClr>
                <a:srgbClr val="90C226"/>
              </a:buClr>
              <a:buSzPct val="80000"/>
            </a:pPr>
            <a:r>
              <a:rPr lang="es-ES" sz="2400" dirty="0">
                <a:solidFill>
                  <a:prstClr val="black">
                    <a:lumMod val="75000"/>
                    <a:lumOff val="25000"/>
                  </a:prstClr>
                </a:solidFill>
              </a:rPr>
              <a:t>Agentes </a:t>
            </a:r>
            <a:r>
              <a:rPr lang="es-ES" sz="2400" dirty="0" err="1">
                <a:solidFill>
                  <a:prstClr val="black">
                    <a:lumMod val="75000"/>
                    <a:lumOff val="25000"/>
                  </a:prstClr>
                </a:solidFill>
              </a:rPr>
              <a:t>Biocidas</a:t>
            </a:r>
            <a:endParaRPr lang="es-ES" sz="2400" dirty="0">
              <a:solidFill>
                <a:prstClr val="black">
                  <a:lumMod val="75000"/>
                  <a:lumOff val="25000"/>
                </a:prstClr>
              </a:solidFill>
            </a:endParaRPr>
          </a:p>
        </p:txBody>
      </p:sp>
      <p:pic>
        <p:nvPicPr>
          <p:cNvPr id="1029" name="Picture 5" descr="Resultado de imagen de uv-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1491" y="4229535"/>
            <a:ext cx="3709701" cy="2402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29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smtClean="0"/>
              <a:t>Métodologías</a:t>
            </a:r>
            <a:r>
              <a:rPr lang="es-ES" dirty="0" smtClean="0"/>
              <a:t> de desinfección</a:t>
            </a:r>
            <a:endParaRPr lang="es-ES" dirty="0"/>
          </a:p>
        </p:txBody>
      </p:sp>
      <p:sp>
        <p:nvSpPr>
          <p:cNvPr id="3" name="Marcador de contenido 2"/>
          <p:cNvSpPr>
            <a:spLocks noGrp="1"/>
          </p:cNvSpPr>
          <p:nvPr>
            <p:ph idx="1"/>
          </p:nvPr>
        </p:nvSpPr>
        <p:spPr>
          <a:xfrm>
            <a:off x="971310" y="1435259"/>
            <a:ext cx="2372383" cy="1309225"/>
          </a:xfrm>
        </p:spPr>
        <p:txBody>
          <a:bodyPr/>
          <a:lstStyle/>
          <a:p>
            <a:pPr marL="0" indent="0">
              <a:buNone/>
            </a:pPr>
            <a:r>
              <a:rPr lang="es-ES" sz="2000" dirty="0" smtClean="0">
                <a:solidFill>
                  <a:schemeClr val="accent1"/>
                </a:solidFill>
              </a:rPr>
              <a:t>SISTEMAS FIJOS                   </a:t>
            </a:r>
            <a:endParaRPr lang="es-ES" sz="2000" dirty="0">
              <a:solidFill>
                <a:schemeClr val="accent1"/>
              </a:solidFill>
            </a:endParaRPr>
          </a:p>
        </p:txBody>
      </p:sp>
      <p:sp>
        <p:nvSpPr>
          <p:cNvPr id="4" name="Marcador de contenido 2"/>
          <p:cNvSpPr txBox="1">
            <a:spLocks/>
          </p:cNvSpPr>
          <p:nvPr/>
        </p:nvSpPr>
        <p:spPr>
          <a:xfrm>
            <a:off x="4174971" y="1435259"/>
            <a:ext cx="2829795" cy="83337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S" sz="2000" dirty="0" smtClean="0">
                <a:solidFill>
                  <a:schemeClr val="accent1"/>
                </a:solidFill>
              </a:rPr>
              <a:t>SISTEMAS PORTABLES                  </a:t>
            </a:r>
            <a:endParaRPr lang="es-ES" sz="2000" dirty="0">
              <a:solidFill>
                <a:schemeClr val="accent1"/>
              </a:solidFill>
            </a:endParaRPr>
          </a:p>
        </p:txBody>
      </p:sp>
      <p:sp>
        <p:nvSpPr>
          <p:cNvPr id="5" name="Marcador de contenido 2"/>
          <p:cNvSpPr txBox="1">
            <a:spLocks/>
          </p:cNvSpPr>
          <p:nvPr/>
        </p:nvSpPr>
        <p:spPr>
          <a:xfrm>
            <a:off x="8186234" y="1435259"/>
            <a:ext cx="2829795" cy="424728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s-ES" sz="2000" dirty="0" smtClean="0">
                <a:solidFill>
                  <a:schemeClr val="accent1"/>
                </a:solidFill>
              </a:rPr>
              <a:t>SISTEMAS MÓVILES                  </a:t>
            </a:r>
            <a:endParaRPr lang="es-ES" sz="2000" dirty="0">
              <a:solidFill>
                <a:schemeClr val="accent1"/>
              </a:solidFill>
            </a:endParaRPr>
          </a:p>
        </p:txBody>
      </p:sp>
      <p:pic>
        <p:nvPicPr>
          <p:cNvPr id="9218" name="Picture 2" descr="Resultado de imagen de lamparas ultraviolet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497" y="2032222"/>
            <a:ext cx="2338086" cy="1350589"/>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Resultado de imagen de UVC w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498" y="3489452"/>
            <a:ext cx="2338086" cy="1549197"/>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Resultado de imagen de UVC fo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497" y="5145291"/>
            <a:ext cx="2338086" cy="1463854"/>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Resultado de imagen de desinfecc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0706" y="2268637"/>
            <a:ext cx="2854609" cy="1798998"/>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Resultado de imagen de desinfectaa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0706" y="4539019"/>
            <a:ext cx="2854609" cy="1664387"/>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Resultado de imagen de mir desinfeccion"/>
          <p:cNvPicPr>
            <a:picLocks noChangeAspect="1" noChangeArrowheads="1"/>
          </p:cNvPicPr>
          <p:nvPr/>
        </p:nvPicPr>
        <p:blipFill rotWithShape="1">
          <a:blip r:embed="rId7">
            <a:extLst>
              <a:ext uri="{28A0092B-C50C-407E-A947-70E740481C1C}">
                <a14:useLocalDpi xmlns:a14="http://schemas.microsoft.com/office/drawing/2010/main" val="0"/>
              </a:ext>
            </a:extLst>
          </a:blip>
          <a:srcRect l="8453" r="9581"/>
          <a:stretch/>
        </p:blipFill>
        <p:spPr bwMode="auto">
          <a:xfrm>
            <a:off x="7924714" y="1930399"/>
            <a:ext cx="3018971" cy="2575366"/>
          </a:xfrm>
          <a:prstGeom prst="rect">
            <a:avLst/>
          </a:prstGeom>
          <a:noFill/>
          <a:extLst>
            <a:ext uri="{909E8E84-426E-40DD-AFC4-6F175D3DCCD1}">
              <a14:hiddenFill xmlns:a14="http://schemas.microsoft.com/office/drawing/2010/main">
                <a:solidFill>
                  <a:srgbClr val="FFFFFF"/>
                </a:solidFill>
              </a14:hiddenFill>
            </a:ext>
          </a:extLst>
        </p:spPr>
      </p:pic>
      <p:pic>
        <p:nvPicPr>
          <p:cNvPr id="9236" name="Picture 20" descr="Resultado de imagen de robot desinfeccion ozono"/>
          <p:cNvPicPr>
            <a:picLocks noChangeAspect="1" noChangeArrowheads="1"/>
          </p:cNvPicPr>
          <p:nvPr/>
        </p:nvPicPr>
        <p:blipFill rotWithShape="1">
          <a:blip r:embed="rId8">
            <a:extLst>
              <a:ext uri="{28A0092B-C50C-407E-A947-70E740481C1C}">
                <a14:useLocalDpi xmlns:a14="http://schemas.microsoft.com/office/drawing/2010/main" val="0"/>
              </a:ext>
            </a:extLst>
          </a:blip>
          <a:srcRect l="10018" t="30461" r="20613" b="-1"/>
          <a:stretch/>
        </p:blipFill>
        <p:spPr bwMode="auto">
          <a:xfrm>
            <a:off x="7957808" y="4695916"/>
            <a:ext cx="2985878" cy="202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27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Métodos de desinfección</a:t>
            </a:r>
            <a:endParaRPr lang="es-ES" dirty="0"/>
          </a:p>
        </p:txBody>
      </p:sp>
      <p:graphicFrame>
        <p:nvGraphicFramePr>
          <p:cNvPr id="8" name="Tabla 7"/>
          <p:cNvGraphicFramePr>
            <a:graphicFrameLocks noGrp="1"/>
          </p:cNvGraphicFramePr>
          <p:nvPr>
            <p:extLst>
              <p:ext uri="{D42A27DB-BD31-4B8C-83A1-F6EECF244321}">
                <p14:modId xmlns:p14="http://schemas.microsoft.com/office/powerpoint/2010/main" val="2020463587"/>
              </p:ext>
            </p:extLst>
          </p:nvPr>
        </p:nvGraphicFramePr>
        <p:xfrm>
          <a:off x="524934" y="2174874"/>
          <a:ext cx="10375324" cy="4353247"/>
        </p:xfrm>
        <a:graphic>
          <a:graphicData uri="http://schemas.openxmlformats.org/drawingml/2006/table">
            <a:tbl>
              <a:tblPr/>
              <a:tblGrid>
                <a:gridCol w="3028173">
                  <a:extLst>
                    <a:ext uri="{9D8B030D-6E8A-4147-A177-3AD203B41FA5}">
                      <a16:colId xmlns:a16="http://schemas.microsoft.com/office/drawing/2014/main" val="3310751917"/>
                    </a:ext>
                  </a:extLst>
                </a:gridCol>
                <a:gridCol w="7347151">
                  <a:extLst>
                    <a:ext uri="{9D8B030D-6E8A-4147-A177-3AD203B41FA5}">
                      <a16:colId xmlns:a16="http://schemas.microsoft.com/office/drawing/2014/main" val="3805818769"/>
                    </a:ext>
                  </a:extLst>
                </a:gridCol>
              </a:tblGrid>
              <a:tr h="543508">
                <a:tc>
                  <a:txBody>
                    <a:bodyPr/>
                    <a:lstStyle/>
                    <a:p>
                      <a:r>
                        <a:rPr lang="es-ES" sz="1600" b="1" dirty="0">
                          <a:solidFill>
                            <a:schemeClr val="tx1">
                              <a:lumMod val="85000"/>
                              <a:lumOff val="15000"/>
                            </a:schemeClr>
                          </a:solidFill>
                          <a:effectLst/>
                        </a:rPr>
                        <a:t>Alcoholes</a:t>
                      </a:r>
                      <a:endParaRPr lang="es-ES" sz="1600" dirty="0">
                        <a:solidFill>
                          <a:schemeClr val="tx1">
                            <a:lumMod val="85000"/>
                            <a:lumOff val="15000"/>
                          </a:schemeClr>
                        </a:solidFill>
                        <a:effectLst/>
                      </a:endParaRPr>
                    </a:p>
                  </a:txBody>
                  <a:tcPr marL="32717" marR="32717" marT="16358" marB="1635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chemeClr val="accent1">
                        <a:lumMod val="60000"/>
                        <a:lumOff val="40000"/>
                      </a:schemeClr>
                    </a:solidFill>
                  </a:tcPr>
                </a:tc>
                <a:tc>
                  <a:txBody>
                    <a:bodyPr/>
                    <a:lstStyle/>
                    <a:p>
                      <a:r>
                        <a:rPr lang="es-ES" sz="1400" dirty="0" smtClean="0">
                          <a:effectLst/>
                        </a:rPr>
                        <a:t>Etílico </a:t>
                      </a:r>
                      <a:r>
                        <a:rPr lang="es-ES" sz="1400" dirty="0">
                          <a:effectLst/>
                        </a:rPr>
                        <a:t>y el </a:t>
                      </a:r>
                      <a:r>
                        <a:rPr lang="es-ES" sz="1400" dirty="0" err="1">
                          <a:effectLst/>
                        </a:rPr>
                        <a:t>isopropilico</a:t>
                      </a:r>
                      <a:r>
                        <a:rPr lang="es-ES" sz="1400" dirty="0">
                          <a:effectLst/>
                        </a:rPr>
                        <a:t>, </a:t>
                      </a:r>
                      <a:r>
                        <a:rPr lang="es-ES" sz="1400" dirty="0" smtClean="0">
                          <a:effectLst/>
                        </a:rPr>
                        <a:t>Hidrosolubles. </a:t>
                      </a:r>
                      <a:r>
                        <a:rPr lang="es-ES" sz="1400" dirty="0">
                          <a:effectLst/>
                        </a:rPr>
                        <a:t>Son rápidamente </a:t>
                      </a:r>
                      <a:r>
                        <a:rPr lang="es-ES" sz="1400" dirty="0" smtClean="0">
                          <a:effectLst/>
                        </a:rPr>
                        <a:t>bactericidas,</a:t>
                      </a:r>
                      <a:r>
                        <a:rPr lang="es-ES" sz="1400" baseline="0" dirty="0" smtClean="0">
                          <a:effectLst/>
                        </a:rPr>
                        <a:t> </a:t>
                      </a:r>
                      <a:r>
                        <a:rPr lang="es-ES" sz="1400" dirty="0" err="1" smtClean="0">
                          <a:effectLst/>
                        </a:rPr>
                        <a:t>tuberculicidas</a:t>
                      </a:r>
                      <a:r>
                        <a:rPr lang="es-ES" sz="1400" dirty="0">
                          <a:effectLst/>
                        </a:rPr>
                        <a:t>, fungicidas y </a:t>
                      </a:r>
                      <a:r>
                        <a:rPr lang="es-ES" sz="1400" dirty="0" err="1" smtClean="0">
                          <a:effectLst/>
                        </a:rPr>
                        <a:t>virucidas</a:t>
                      </a:r>
                      <a:r>
                        <a:rPr lang="es-ES" sz="1400" dirty="0" smtClean="0">
                          <a:effectLst/>
                        </a:rPr>
                        <a:t>.</a:t>
                      </a:r>
                      <a:endParaRPr lang="es-ES" sz="1400" dirty="0">
                        <a:effectLst/>
                      </a:endParaRPr>
                    </a:p>
                  </a:txBody>
                  <a:tcPr marL="32717" marR="32717" marT="16358" marB="1635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26131721"/>
                  </a:ext>
                </a:extLst>
              </a:tr>
              <a:tr h="331874">
                <a:tc>
                  <a:txBody>
                    <a:bodyPr/>
                    <a:lstStyle/>
                    <a:p>
                      <a:r>
                        <a:rPr lang="es-ES" sz="1600" b="1" dirty="0">
                          <a:solidFill>
                            <a:schemeClr val="tx1">
                              <a:lumMod val="85000"/>
                              <a:lumOff val="15000"/>
                            </a:schemeClr>
                          </a:solidFill>
                          <a:effectLst/>
                        </a:rPr>
                        <a:t>Cloro </a:t>
                      </a:r>
                      <a:r>
                        <a:rPr lang="es-ES" sz="1600" b="1" dirty="0" smtClean="0">
                          <a:solidFill>
                            <a:schemeClr val="tx1">
                              <a:lumMod val="85000"/>
                              <a:lumOff val="15000"/>
                            </a:schemeClr>
                          </a:solidFill>
                          <a:effectLst/>
                        </a:rPr>
                        <a:t>compuestos</a:t>
                      </a:r>
                      <a:r>
                        <a:rPr lang="es-ES" sz="1600" b="1" baseline="0" dirty="0" smtClean="0">
                          <a:solidFill>
                            <a:schemeClr val="tx1">
                              <a:lumMod val="85000"/>
                              <a:lumOff val="15000"/>
                            </a:schemeClr>
                          </a:solidFill>
                          <a:effectLst/>
                        </a:rPr>
                        <a:t> clorados</a:t>
                      </a:r>
                      <a:endParaRPr lang="es-ES" sz="1600" dirty="0">
                        <a:solidFill>
                          <a:schemeClr val="tx1">
                            <a:lumMod val="85000"/>
                            <a:lumOff val="15000"/>
                          </a:schemeClr>
                        </a:solidFill>
                        <a:effectLst/>
                      </a:endParaRPr>
                    </a:p>
                  </a:txBody>
                  <a:tcPr marL="32717" marR="32717" marT="16358" marB="1635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chemeClr val="accent1">
                        <a:lumMod val="60000"/>
                        <a:lumOff val="40000"/>
                      </a:schemeClr>
                    </a:solidFill>
                  </a:tcPr>
                </a:tc>
                <a:tc>
                  <a:txBody>
                    <a:bodyPr/>
                    <a:lstStyle/>
                    <a:p>
                      <a:r>
                        <a:rPr lang="es-ES" sz="1400" dirty="0" smtClean="0">
                          <a:effectLst/>
                        </a:rPr>
                        <a:t>Se </a:t>
                      </a:r>
                      <a:r>
                        <a:rPr lang="es-ES" sz="1400" dirty="0">
                          <a:effectLst/>
                        </a:rPr>
                        <a:t>inactivan con la presencia de residuos orgánicos</a:t>
                      </a:r>
                    </a:p>
                  </a:txBody>
                  <a:tcPr marL="32717" marR="32717" marT="16358" marB="1635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791556210"/>
                  </a:ext>
                </a:extLst>
              </a:tr>
              <a:tr h="301436">
                <a:tc>
                  <a:txBody>
                    <a:bodyPr/>
                    <a:lstStyle/>
                    <a:p>
                      <a:r>
                        <a:rPr lang="es-ES" sz="1600" b="1" dirty="0">
                          <a:solidFill>
                            <a:schemeClr val="tx1">
                              <a:lumMod val="85000"/>
                              <a:lumOff val="15000"/>
                            </a:schemeClr>
                          </a:solidFill>
                          <a:effectLst/>
                        </a:rPr>
                        <a:t>Formaldehído</a:t>
                      </a:r>
                      <a:endParaRPr lang="es-ES" sz="1600" dirty="0">
                        <a:solidFill>
                          <a:schemeClr val="tx1">
                            <a:lumMod val="85000"/>
                            <a:lumOff val="15000"/>
                          </a:schemeClr>
                        </a:solidFill>
                        <a:effectLst/>
                      </a:endParaRPr>
                    </a:p>
                  </a:txBody>
                  <a:tcPr marL="32717" marR="32717" marT="16358" marB="1635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chemeClr val="accent1">
                        <a:lumMod val="60000"/>
                        <a:lumOff val="40000"/>
                      </a:schemeClr>
                    </a:solidFill>
                  </a:tcPr>
                </a:tc>
                <a:tc>
                  <a:txBody>
                    <a:bodyPr/>
                    <a:lstStyle/>
                    <a:p>
                      <a:r>
                        <a:rPr lang="es-ES" sz="1400" dirty="0" smtClean="0">
                          <a:effectLst/>
                        </a:rPr>
                        <a:t>Altamente </a:t>
                      </a:r>
                      <a:r>
                        <a:rPr lang="es-ES" sz="1400" dirty="0">
                          <a:effectLst/>
                        </a:rPr>
                        <a:t>volátil y muy inflamable</a:t>
                      </a:r>
                      <a:r>
                        <a:rPr lang="es-ES" sz="1400" dirty="0" smtClean="0">
                          <a:effectLst/>
                        </a:rPr>
                        <a:t>,</a:t>
                      </a:r>
                      <a:r>
                        <a:rPr lang="es-ES" sz="1400" baseline="0" dirty="0" smtClean="0">
                          <a:effectLst/>
                        </a:rPr>
                        <a:t> olor intenso.</a:t>
                      </a:r>
                      <a:endParaRPr lang="es-ES" sz="1400" dirty="0">
                        <a:effectLst/>
                      </a:endParaRPr>
                    </a:p>
                  </a:txBody>
                  <a:tcPr marL="32717" marR="32717" marT="16358" marB="1635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822655250"/>
                  </a:ext>
                </a:extLst>
              </a:tr>
              <a:tr h="331874">
                <a:tc>
                  <a:txBody>
                    <a:bodyPr/>
                    <a:lstStyle/>
                    <a:p>
                      <a:r>
                        <a:rPr lang="es-ES" sz="1600" b="1" dirty="0" err="1">
                          <a:solidFill>
                            <a:schemeClr val="tx1">
                              <a:lumMod val="85000"/>
                              <a:lumOff val="15000"/>
                            </a:schemeClr>
                          </a:solidFill>
                          <a:effectLst/>
                        </a:rPr>
                        <a:t>Glutaraldehído</a:t>
                      </a:r>
                      <a:endParaRPr lang="es-ES" sz="1600" dirty="0">
                        <a:solidFill>
                          <a:schemeClr val="tx1">
                            <a:lumMod val="85000"/>
                            <a:lumOff val="15000"/>
                          </a:schemeClr>
                        </a:solidFill>
                        <a:effectLst/>
                      </a:endParaRPr>
                    </a:p>
                  </a:txBody>
                  <a:tcPr marL="32717" marR="32717" marT="16358" marB="1635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chemeClr val="accent1">
                        <a:lumMod val="60000"/>
                        <a:lumOff val="40000"/>
                      </a:schemeClr>
                    </a:solidFill>
                  </a:tcPr>
                </a:tc>
                <a:tc>
                  <a:txBody>
                    <a:bodyPr/>
                    <a:lstStyle/>
                    <a:p>
                      <a:r>
                        <a:rPr lang="es-ES" sz="1400" dirty="0">
                          <a:effectLst/>
                        </a:rPr>
                        <a:t>La actividad antimicrobiana </a:t>
                      </a:r>
                      <a:r>
                        <a:rPr lang="es-ES" sz="1400" dirty="0" smtClean="0">
                          <a:effectLst/>
                        </a:rPr>
                        <a:t>mejora con la temperatura. No corrosivo.</a:t>
                      </a:r>
                      <a:r>
                        <a:rPr lang="es-ES" sz="1400" baseline="0" dirty="0" smtClean="0">
                          <a:effectLst/>
                        </a:rPr>
                        <a:t> Larga duración</a:t>
                      </a:r>
                      <a:r>
                        <a:rPr lang="es-ES" sz="1400" dirty="0" smtClean="0">
                          <a:effectLst/>
                        </a:rPr>
                        <a:t>.</a:t>
                      </a:r>
                      <a:endParaRPr lang="es-ES" sz="1400" dirty="0">
                        <a:effectLst/>
                      </a:endParaRPr>
                    </a:p>
                  </a:txBody>
                  <a:tcPr marL="32717" marR="32717" marT="16358" marB="1635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506345658"/>
                  </a:ext>
                </a:extLst>
              </a:tr>
              <a:tr h="500769">
                <a:tc>
                  <a:txBody>
                    <a:bodyPr/>
                    <a:lstStyle/>
                    <a:p>
                      <a:r>
                        <a:rPr lang="es-ES" sz="1600" b="1" dirty="0">
                          <a:solidFill>
                            <a:schemeClr val="tx1">
                              <a:lumMod val="85000"/>
                              <a:lumOff val="15000"/>
                            </a:schemeClr>
                          </a:solidFill>
                          <a:effectLst/>
                        </a:rPr>
                        <a:t>Peróxido</a:t>
                      </a:r>
                      <a:endParaRPr lang="es-ES" sz="1600" dirty="0">
                        <a:solidFill>
                          <a:schemeClr val="tx1">
                            <a:lumMod val="85000"/>
                            <a:lumOff val="15000"/>
                          </a:schemeClr>
                        </a:solidFill>
                        <a:effectLst/>
                      </a:endParaRPr>
                    </a:p>
                  </a:txBody>
                  <a:tcPr marL="32717" marR="32717" marT="16358" marB="1635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chemeClr val="accent1">
                        <a:lumMod val="60000"/>
                        <a:lumOff val="40000"/>
                      </a:schemeClr>
                    </a:solidFill>
                  </a:tcPr>
                </a:tc>
                <a:tc>
                  <a:txBody>
                    <a:bodyPr/>
                    <a:lstStyle/>
                    <a:p>
                      <a:r>
                        <a:rPr lang="es-ES" sz="1400" dirty="0">
                          <a:effectLst/>
                        </a:rPr>
                        <a:t>Se inactiva </a:t>
                      </a:r>
                      <a:r>
                        <a:rPr lang="es-ES" sz="1400" dirty="0" smtClean="0">
                          <a:effectLst/>
                        </a:rPr>
                        <a:t>expuesto a la luz,</a:t>
                      </a:r>
                      <a:r>
                        <a:rPr lang="es-ES" sz="1400" baseline="0" dirty="0" smtClean="0">
                          <a:effectLst/>
                        </a:rPr>
                        <a:t> materia orgánica y en contacto con el aire. C</a:t>
                      </a:r>
                      <a:r>
                        <a:rPr lang="es-ES" sz="1400" dirty="0" smtClean="0">
                          <a:effectLst/>
                        </a:rPr>
                        <a:t>oncentración </a:t>
                      </a:r>
                      <a:r>
                        <a:rPr lang="es-ES" sz="1400" dirty="0">
                          <a:effectLst/>
                        </a:rPr>
                        <a:t>mayor a 6 </a:t>
                      </a:r>
                      <a:r>
                        <a:rPr lang="es-ES" sz="1400" dirty="0" smtClean="0">
                          <a:effectLst/>
                        </a:rPr>
                        <a:t>%.</a:t>
                      </a:r>
                      <a:endParaRPr lang="es-ES" sz="1400" dirty="0">
                        <a:effectLst/>
                      </a:endParaRPr>
                    </a:p>
                  </a:txBody>
                  <a:tcPr marL="32717" marR="32717" marT="16358" marB="1635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962990176"/>
                  </a:ext>
                </a:extLst>
              </a:tr>
              <a:tr h="301436">
                <a:tc>
                  <a:txBody>
                    <a:bodyPr/>
                    <a:lstStyle/>
                    <a:p>
                      <a:r>
                        <a:rPr lang="es-ES" sz="1600" b="1" dirty="0" err="1">
                          <a:solidFill>
                            <a:schemeClr val="tx1">
                              <a:lumMod val="85000"/>
                              <a:lumOff val="15000"/>
                            </a:schemeClr>
                          </a:solidFill>
                          <a:effectLst/>
                        </a:rPr>
                        <a:t>Yodóforos</a:t>
                      </a:r>
                      <a:endParaRPr lang="es-ES" sz="1600" dirty="0">
                        <a:solidFill>
                          <a:schemeClr val="tx1">
                            <a:lumMod val="85000"/>
                            <a:lumOff val="15000"/>
                          </a:schemeClr>
                        </a:solidFill>
                        <a:effectLst/>
                      </a:endParaRPr>
                    </a:p>
                  </a:txBody>
                  <a:tcPr marL="32717" marR="32717" marT="16358" marB="1635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chemeClr val="accent1">
                        <a:lumMod val="60000"/>
                        <a:lumOff val="40000"/>
                      </a:schemeClr>
                    </a:solidFill>
                  </a:tcPr>
                </a:tc>
                <a:tc>
                  <a:txBody>
                    <a:bodyPr/>
                    <a:lstStyle/>
                    <a:p>
                      <a:r>
                        <a:rPr lang="es-ES" sz="1400" dirty="0" smtClean="0">
                          <a:effectLst/>
                        </a:rPr>
                        <a:t>Se inactiva con orgánicos.</a:t>
                      </a:r>
                      <a:r>
                        <a:rPr lang="es-ES" sz="1400" baseline="0" dirty="0" smtClean="0">
                          <a:effectLst/>
                        </a:rPr>
                        <a:t> Color.</a:t>
                      </a:r>
                      <a:endParaRPr lang="es-ES" sz="1400" dirty="0">
                        <a:effectLst/>
                      </a:endParaRPr>
                    </a:p>
                  </a:txBody>
                  <a:tcPr marL="32717" marR="32717" marT="16358" marB="1635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173687741"/>
                  </a:ext>
                </a:extLst>
              </a:tr>
              <a:tr h="543508">
                <a:tc>
                  <a:txBody>
                    <a:bodyPr/>
                    <a:lstStyle/>
                    <a:p>
                      <a:r>
                        <a:rPr lang="es-ES" sz="1600" b="1" dirty="0">
                          <a:solidFill>
                            <a:schemeClr val="tx1">
                              <a:lumMod val="85000"/>
                              <a:lumOff val="15000"/>
                            </a:schemeClr>
                          </a:solidFill>
                          <a:effectLst/>
                        </a:rPr>
                        <a:t>Orto-</a:t>
                      </a:r>
                      <a:r>
                        <a:rPr lang="es-ES" sz="1600" b="1" dirty="0" err="1">
                          <a:solidFill>
                            <a:schemeClr val="tx1">
                              <a:lumMod val="85000"/>
                              <a:lumOff val="15000"/>
                            </a:schemeClr>
                          </a:solidFill>
                          <a:effectLst/>
                        </a:rPr>
                        <a:t>ftalaldehído</a:t>
                      </a:r>
                      <a:r>
                        <a:rPr lang="es-ES" sz="1600" b="1" dirty="0">
                          <a:solidFill>
                            <a:schemeClr val="tx1">
                              <a:lumMod val="85000"/>
                              <a:lumOff val="15000"/>
                            </a:schemeClr>
                          </a:solidFill>
                          <a:effectLst/>
                        </a:rPr>
                        <a:t> (OPA)</a:t>
                      </a:r>
                      <a:endParaRPr lang="es-ES" sz="1600" dirty="0">
                        <a:solidFill>
                          <a:schemeClr val="tx1">
                            <a:lumMod val="85000"/>
                            <a:lumOff val="15000"/>
                          </a:schemeClr>
                        </a:solidFill>
                        <a:effectLst/>
                      </a:endParaRPr>
                    </a:p>
                  </a:txBody>
                  <a:tcPr marL="32717" marR="32717" marT="16358" marB="1635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chemeClr val="accent1">
                        <a:lumMod val="60000"/>
                        <a:lumOff val="40000"/>
                      </a:schemeClr>
                    </a:solidFill>
                  </a:tcPr>
                </a:tc>
                <a:tc>
                  <a:txBody>
                    <a:bodyPr/>
                    <a:lstStyle/>
                    <a:p>
                      <a:r>
                        <a:rPr lang="es-ES" sz="1400">
                          <a:effectLst/>
                        </a:rPr>
                        <a:t>Desinfección que se obtienen a los 12 minutos, larga vida útil (2 semanas), propiedades no tóxicas, aprobado por APIC y por FDA.</a:t>
                      </a:r>
                    </a:p>
                  </a:txBody>
                  <a:tcPr marL="32717" marR="32717" marT="16358" marB="1635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4277359316"/>
                  </a:ext>
                </a:extLst>
              </a:tr>
              <a:tr h="383228">
                <a:tc>
                  <a:txBody>
                    <a:bodyPr/>
                    <a:lstStyle/>
                    <a:p>
                      <a:r>
                        <a:rPr lang="es-ES" sz="1600" b="1" u="none" strike="noStrike" dirty="0">
                          <a:solidFill>
                            <a:schemeClr val="tx1">
                              <a:lumMod val="85000"/>
                              <a:lumOff val="15000"/>
                            </a:schemeClr>
                          </a:solidFill>
                          <a:effectLst/>
                        </a:rPr>
                        <a:t>Ácido </a:t>
                      </a:r>
                      <a:r>
                        <a:rPr lang="es-ES" sz="1600" b="1" u="none" strike="noStrike" dirty="0" err="1">
                          <a:solidFill>
                            <a:schemeClr val="tx1">
                              <a:lumMod val="85000"/>
                              <a:lumOff val="15000"/>
                            </a:schemeClr>
                          </a:solidFill>
                          <a:effectLst/>
                        </a:rPr>
                        <a:t>peracético</a:t>
                      </a:r>
                      <a:endParaRPr lang="es-ES" sz="1600" dirty="0">
                        <a:solidFill>
                          <a:schemeClr val="tx1">
                            <a:lumMod val="85000"/>
                            <a:lumOff val="15000"/>
                          </a:schemeClr>
                        </a:solidFill>
                        <a:effectLst/>
                      </a:endParaRPr>
                    </a:p>
                  </a:txBody>
                  <a:tcPr marL="32717" marR="32717" marT="16358" marB="1635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chemeClr val="accent1">
                        <a:lumMod val="60000"/>
                        <a:lumOff val="40000"/>
                      </a:schemeClr>
                    </a:solidFill>
                  </a:tcPr>
                </a:tc>
                <a:tc>
                  <a:txBody>
                    <a:bodyPr/>
                    <a:lstStyle/>
                    <a:p>
                      <a:r>
                        <a:rPr lang="es-ES" sz="1400" dirty="0" smtClean="0">
                          <a:effectLst/>
                        </a:rPr>
                        <a:t>Sin residuos </a:t>
                      </a:r>
                      <a:r>
                        <a:rPr lang="es-ES" sz="1400" dirty="0">
                          <a:effectLst/>
                        </a:rPr>
                        <a:t>tóxicos, permanece efectivo aun en materia </a:t>
                      </a:r>
                      <a:r>
                        <a:rPr lang="es-ES" sz="1400" dirty="0" smtClean="0">
                          <a:effectLst/>
                        </a:rPr>
                        <a:t>orgánica</a:t>
                      </a:r>
                      <a:endParaRPr lang="es-ES" sz="1400" dirty="0">
                        <a:effectLst/>
                      </a:endParaRPr>
                    </a:p>
                  </a:txBody>
                  <a:tcPr marL="32717" marR="32717" marT="16358" marB="1635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799065394"/>
                  </a:ext>
                </a:extLst>
              </a:tr>
              <a:tr h="557807">
                <a:tc>
                  <a:txBody>
                    <a:bodyPr/>
                    <a:lstStyle/>
                    <a:p>
                      <a:r>
                        <a:rPr lang="es-ES" sz="1600" b="1" dirty="0" smtClean="0">
                          <a:solidFill>
                            <a:schemeClr val="tx1">
                              <a:lumMod val="85000"/>
                              <a:lumOff val="15000"/>
                            </a:schemeClr>
                          </a:solidFill>
                          <a:effectLst/>
                        </a:rPr>
                        <a:t>Fenólicos</a:t>
                      </a:r>
                      <a:endParaRPr lang="es-ES" sz="1600" dirty="0">
                        <a:solidFill>
                          <a:schemeClr val="tx1">
                            <a:lumMod val="85000"/>
                            <a:lumOff val="15000"/>
                          </a:schemeClr>
                        </a:solidFill>
                        <a:effectLst/>
                      </a:endParaRPr>
                    </a:p>
                  </a:txBody>
                  <a:tcPr marL="32717" marR="32717" marT="16358" marB="1635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chemeClr val="accent1">
                        <a:lumMod val="60000"/>
                        <a:lumOff val="40000"/>
                      </a:schemeClr>
                    </a:solidFill>
                  </a:tcPr>
                </a:tc>
                <a:tc>
                  <a:txBody>
                    <a:bodyPr/>
                    <a:lstStyle/>
                    <a:p>
                      <a:r>
                        <a:rPr lang="es-ES" sz="1400" dirty="0" smtClean="0">
                          <a:effectLst/>
                        </a:rPr>
                        <a:t>Desinfectantes hospitalarios, amplio </a:t>
                      </a:r>
                      <a:r>
                        <a:rPr lang="es-ES" sz="1400" dirty="0">
                          <a:effectLst/>
                        </a:rPr>
                        <a:t>espectro </a:t>
                      </a:r>
                      <a:r>
                        <a:rPr lang="es-ES" sz="1400" dirty="0" smtClean="0">
                          <a:effectLst/>
                        </a:rPr>
                        <a:t>microbicida</a:t>
                      </a:r>
                      <a:endParaRPr lang="es-ES" sz="1400" dirty="0">
                        <a:effectLst/>
                      </a:endParaRPr>
                    </a:p>
                  </a:txBody>
                  <a:tcPr marL="32717" marR="32717" marT="16358" marB="1635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913374380"/>
                  </a:ext>
                </a:extLst>
              </a:tr>
              <a:tr h="557807">
                <a:tc>
                  <a:txBody>
                    <a:bodyPr/>
                    <a:lstStyle/>
                    <a:p>
                      <a:r>
                        <a:rPr lang="es-ES" sz="1600" b="1" dirty="0" smtClean="0">
                          <a:solidFill>
                            <a:schemeClr val="tx1">
                              <a:lumMod val="85000"/>
                              <a:lumOff val="15000"/>
                            </a:schemeClr>
                          </a:solidFill>
                          <a:effectLst/>
                        </a:rPr>
                        <a:t>Amoniacos</a:t>
                      </a:r>
                      <a:endParaRPr lang="es-ES" sz="1600" dirty="0">
                        <a:solidFill>
                          <a:schemeClr val="tx1">
                            <a:lumMod val="85000"/>
                            <a:lumOff val="15000"/>
                          </a:schemeClr>
                        </a:solidFill>
                        <a:effectLst/>
                      </a:endParaRPr>
                    </a:p>
                  </a:txBody>
                  <a:tcPr marL="32717" marR="32717" marT="16358" marB="1635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chemeClr val="accent1">
                        <a:lumMod val="60000"/>
                        <a:lumOff val="40000"/>
                      </a:schemeClr>
                    </a:solidFill>
                  </a:tcPr>
                </a:tc>
                <a:tc>
                  <a:txBody>
                    <a:bodyPr/>
                    <a:lstStyle/>
                    <a:p>
                      <a:r>
                        <a:rPr lang="es-ES" sz="1400" dirty="0" smtClean="0">
                          <a:effectLst/>
                        </a:rPr>
                        <a:t>Son </a:t>
                      </a:r>
                      <a:r>
                        <a:rPr lang="es-ES" sz="1400" dirty="0">
                          <a:effectLst/>
                        </a:rPr>
                        <a:t>compatibles con </a:t>
                      </a:r>
                      <a:r>
                        <a:rPr lang="es-ES" sz="1400" dirty="0" err="1" smtClean="0">
                          <a:effectLst/>
                        </a:rPr>
                        <a:t>tensoactivos</a:t>
                      </a:r>
                      <a:r>
                        <a:rPr lang="es-ES" sz="1400" dirty="0" smtClean="0">
                          <a:effectLst/>
                        </a:rPr>
                        <a:t>. Limpieza.</a:t>
                      </a:r>
                      <a:endParaRPr lang="es-ES" sz="1400" dirty="0">
                        <a:effectLst/>
                      </a:endParaRPr>
                    </a:p>
                  </a:txBody>
                  <a:tcPr marL="32717" marR="32717" marT="16358" marB="16358"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549677663"/>
                  </a:ext>
                </a:extLst>
              </a:tr>
            </a:tbl>
          </a:graphicData>
        </a:graphic>
      </p:graphicFrame>
      <p:sp>
        <p:nvSpPr>
          <p:cNvPr id="6" name="Marcador de contenido 2"/>
          <p:cNvSpPr>
            <a:spLocks noGrp="1"/>
          </p:cNvSpPr>
          <p:nvPr>
            <p:ph idx="1"/>
          </p:nvPr>
        </p:nvSpPr>
        <p:spPr>
          <a:xfrm>
            <a:off x="524934" y="1592529"/>
            <a:ext cx="8596668" cy="582345"/>
          </a:xfrm>
        </p:spPr>
        <p:txBody>
          <a:bodyPr/>
          <a:lstStyle/>
          <a:p>
            <a:r>
              <a:rPr lang="es-ES" dirty="0" smtClean="0"/>
              <a:t>BIOCIDAS QUÍMICOS</a:t>
            </a:r>
            <a:endParaRPr lang="es-ES" dirty="0"/>
          </a:p>
          <a:p>
            <a:endParaRPr lang="es-ES" i="1" dirty="0" smtClean="0"/>
          </a:p>
          <a:p>
            <a:endParaRPr lang="es-ES" i="1" dirty="0"/>
          </a:p>
          <a:p>
            <a:endParaRPr lang="es-ES" i="1" dirty="0"/>
          </a:p>
        </p:txBody>
      </p:sp>
    </p:spTree>
    <p:extLst>
      <p:ext uri="{BB962C8B-B14F-4D97-AF65-F5344CB8AC3E}">
        <p14:creationId xmlns:p14="http://schemas.microsoft.com/office/powerpoint/2010/main" val="3137621412"/>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a">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2170</TotalTime>
  <Words>1707</Words>
  <Application>Microsoft Office PowerPoint</Application>
  <PresentationFormat>Panorámica</PresentationFormat>
  <Paragraphs>369</Paragraphs>
  <Slides>38</Slides>
  <Notes>0</Notes>
  <HiddenSlides>1</HiddenSlides>
  <MMClips>4</MMClips>
  <ScaleCrop>false</ScaleCrop>
  <HeadingPairs>
    <vt:vector size="6" baseType="variant">
      <vt:variant>
        <vt:lpstr>Fuentes usadas</vt:lpstr>
      </vt:variant>
      <vt:variant>
        <vt:i4>16</vt:i4>
      </vt:variant>
      <vt:variant>
        <vt:lpstr>Tema</vt:lpstr>
      </vt:variant>
      <vt:variant>
        <vt:i4>1</vt:i4>
      </vt:variant>
      <vt:variant>
        <vt:lpstr>Títulos de diapositiva</vt:lpstr>
      </vt:variant>
      <vt:variant>
        <vt:i4>38</vt:i4>
      </vt:variant>
    </vt:vector>
  </HeadingPairs>
  <TitlesOfParts>
    <vt:vector size="55" baseType="lpstr">
      <vt:lpstr>Arial</vt:lpstr>
      <vt:lpstr>Arial Rounded MT Bold</vt:lpstr>
      <vt:lpstr>Audiowide</vt:lpstr>
      <vt:lpstr>Bahnschrift SemiBold SemiConden</vt:lpstr>
      <vt:lpstr>Calibri</vt:lpstr>
      <vt:lpstr>Calibri Light</vt:lpstr>
      <vt:lpstr>Gill Sans</vt:lpstr>
      <vt:lpstr>Ink Free</vt:lpstr>
      <vt:lpstr>Roboto</vt:lpstr>
      <vt:lpstr>Selawik Semibold</vt:lpstr>
      <vt:lpstr>Symbol</vt:lpstr>
      <vt:lpstr>Times New Roman</vt:lpstr>
      <vt:lpstr>Trebuchet MS</vt:lpstr>
      <vt:lpstr>Wingdings</vt:lpstr>
      <vt:lpstr>Wingdings 3</vt:lpstr>
      <vt:lpstr>ヒラギノ角ゴ ProN W3</vt:lpstr>
      <vt:lpstr>Faceta</vt:lpstr>
      <vt:lpstr>SOLUCIONES AUTÓNOMAS DE DESINFECCIÓN</vt:lpstr>
      <vt:lpstr>Presentación de PowerPoint</vt:lpstr>
      <vt:lpstr>Necesidad de desinfección</vt:lpstr>
      <vt:lpstr>Necesidad de desinfección</vt:lpstr>
      <vt:lpstr>Necesidad de desinfección</vt:lpstr>
      <vt:lpstr>Necesidad de desinfección</vt:lpstr>
      <vt:lpstr>Métodos de desinfección</vt:lpstr>
      <vt:lpstr>Métodologías de desinfección</vt:lpstr>
      <vt:lpstr>Métodos de desinfección</vt:lpstr>
      <vt:lpstr>OZONO</vt:lpstr>
      <vt:lpstr>Métodos de desinfección</vt:lpstr>
      <vt:lpstr>UV-C  LUZ ULTRAVIOLETA DE ONDA CORTA</vt:lpstr>
      <vt:lpstr>Presentación de PowerPoint</vt:lpstr>
      <vt:lpstr>UV-C  LUZ ULTRAVIOLETA DE ONDA CORTA</vt:lpstr>
      <vt:lpstr>Presentación de PowerPoint</vt:lpstr>
      <vt:lpstr>ÁREAS OBJETIVO DE DESINFECCIÓN AUTÓNOMA</vt:lpstr>
      <vt:lpstr>Desinfección autónoma mediante luz UV-C</vt:lpstr>
      <vt:lpstr>CONTENIDO</vt:lpstr>
      <vt:lpstr>Robótica móvil: Tipos de navegación</vt:lpstr>
      <vt:lpstr>Guiado horizontal</vt:lpstr>
      <vt:lpstr>Guiado vertical</vt:lpstr>
      <vt:lpstr>Guiado por GPS</vt:lpstr>
      <vt:lpstr>SLAM: Simultaneous Localization And Mapping</vt:lpstr>
      <vt:lpstr>Ventajas de la navegación SLAM</vt:lpstr>
      <vt:lpstr>Diseño de un sistema de desinfección autónomo</vt:lpstr>
      <vt:lpstr>Diseño de un sistema de desinfección autónomo</vt:lpstr>
      <vt:lpstr>DESINFECCIÓN - DOSIS</vt:lpstr>
      <vt:lpstr>Presentación de PowerPoint</vt:lpstr>
      <vt:lpstr>Presentación de PowerPoint</vt:lpstr>
      <vt:lpstr>Partes del equipo</vt:lpstr>
      <vt:lpstr>Hardware - Seguridad</vt:lpstr>
      <vt:lpstr>Protección de los accesos</vt:lpstr>
      <vt:lpstr>Interfaz y uso</vt:lpstr>
      <vt:lpstr>Demostración de funcionamiento</vt:lpstr>
      <vt:lpstr>Caso de éxito: Acciona</vt:lpstr>
      <vt:lpstr>Variantes?</vt:lpstr>
      <vt:lpstr>Presentación de PowerPoint</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Marcos Jiménez [ROBOTPLUS]</dc:creator>
  <cp:lastModifiedBy>Luis Cordero</cp:lastModifiedBy>
  <cp:revision>182</cp:revision>
  <dcterms:created xsi:type="dcterms:W3CDTF">2021-01-22T09:25:03Z</dcterms:created>
  <dcterms:modified xsi:type="dcterms:W3CDTF">2021-02-18T14:16:25Z</dcterms:modified>
</cp:coreProperties>
</file>